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handoutMasterIdLst>
    <p:handoutMasterId r:id="rId13"/>
  </p:handoutMasterIdLst>
  <p:sldIdLst>
    <p:sldId id="256" r:id="rId2"/>
    <p:sldId id="257" r:id="rId3"/>
    <p:sldId id="258" r:id="rId4"/>
    <p:sldId id="259" r:id="rId5"/>
    <p:sldId id="260" r:id="rId6"/>
    <p:sldId id="262" r:id="rId7"/>
    <p:sldId id="263" r:id="rId8"/>
    <p:sldId id="266" r:id="rId9"/>
    <p:sldId id="264" r:id="rId10"/>
    <p:sldId id="265" r:id="rId11"/>
  </p:sldIdLst>
  <p:sldSz cx="18288000" cy="10287000"/>
  <p:notesSz cx="6858000" cy="9144000"/>
  <p:embeddedFontLst>
    <p:embeddedFont>
      <p:font typeface="DM Sans Medium" panose="020B0604020202020204" charset="0"/>
      <p:regular r:id="rId14"/>
    </p:embeddedFont>
    <p:embeddedFont>
      <p:font typeface="Calibri" panose="020F0502020204030204" pitchFamily="34" charset="0"/>
      <p:regular r:id="rId15"/>
      <p:bold r:id="rId16"/>
      <p:italic r:id="rId17"/>
      <p:boldItalic r:id="rId18"/>
    </p:embeddedFont>
    <p:embeddedFont>
      <p:font typeface="DM Sans Italics" panose="020B0604020202020204" charset="0"/>
      <p:regular r:id="rId19"/>
    </p:embeddedFont>
    <p:embeddedFont>
      <p:font typeface="DM Sans" panose="020B0604020202020204" charset="0"/>
      <p:regular r:id="rId20"/>
    </p:embeddedFont>
    <p:embeddedFont>
      <p:font typeface="Kollektif 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82" autoAdjust="0"/>
    <p:restoredTop sz="93091" autoAdjust="0"/>
  </p:normalViewPr>
  <p:slideViewPr>
    <p:cSldViewPr>
      <p:cViewPr>
        <p:scale>
          <a:sx n="56" d="100"/>
          <a:sy n="56" d="100"/>
        </p:scale>
        <p:origin x="75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67" d="100"/>
          <a:sy n="67" d="100"/>
        </p:scale>
        <p:origin x="3120"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vijay\OneDrive\Desktop\Sobji%20data-May.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vijay\OneDrive\Desktop\Sobji%20data-May.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r>
              <a:rPr lang="en-US"/>
              <a:t>Top 5 Vegetables (wrt Revenue) Revenue Generated</a:t>
            </a:r>
          </a:p>
        </c:rich>
      </c:tx>
      <c:layout/>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'Computation &amp; Calculation'!$G$59:$G$60</c:f>
              <c:strCache>
                <c:ptCount val="2"/>
                <c:pt idx="0">
                  <c:v>Top 5 Vegetables (wrt Revenue)</c:v>
                </c:pt>
                <c:pt idx="1">
                  <c:v>Revenue Generated</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dPt>
          <c:dPt>
            <c:idx val="2"/>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dPt>
          <c:dPt>
            <c:idx val="3"/>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dPt>
          <c:dPt>
            <c:idx val="4"/>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dPt>
          <c:dLbls>
            <c:dLbl>
              <c:idx val="2"/>
              <c:layout/>
              <c:tx>
                <c:rich>
                  <a:bodyPr/>
                  <a:lstStyle/>
                  <a:p>
                    <a:fld id="{D27E494B-D66B-4656-8F0C-50C1762917CD}" type="CATEGORYNAME">
                      <a:rPr lang="en-US" smtClean="0"/>
                      <a:pPr/>
                      <a:t>[CATEGORY NAME]</a:t>
                    </a:fld>
                    <a:r>
                      <a:rPr lang="en-US" baseline="0" dirty="0"/>
                      <a:t>
</a:t>
                    </a:r>
                    <a:fld id="{E509249D-EC4F-4720-BC45-35AC3914526A}" type="PERCENTAGE">
                      <a:rPr lang="en-US" baseline="0">
                        <a:solidFill>
                          <a:schemeClr val="accent1">
                            <a:lumMod val="50000"/>
                          </a:schemeClr>
                        </a:solidFill>
                      </a:rPr>
                      <a:pPr/>
                      <a:t>[PERCENTAGE]</a:t>
                    </a:fld>
                    <a:endParaRPr lang="en-US" baseline="0" dirty="0"/>
                  </a:p>
                </c:rich>
              </c:tx>
              <c:dLblPos val="inEnd"/>
              <c:showLegendKey val="0"/>
              <c:showVal val="0"/>
              <c:showCatName val="1"/>
              <c:showSerName val="0"/>
              <c:showPercent val="1"/>
              <c:showBubbleSize val="0"/>
              <c:extLst>
                <c:ext xmlns:c15="http://schemas.microsoft.com/office/drawing/2012/chart" uri="{CE6537A1-D6FC-4f65-9D91-7224C49458BB}">
                  <c15:layout/>
                  <c15:dlblFieldTable/>
                  <c15:showDataLabelsRange val="0"/>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'Computation &amp; Calculation'!$F$61:$F$65</c:f>
              <c:strCache>
                <c:ptCount val="5"/>
                <c:pt idx="0">
                  <c:v>Green chilli</c:v>
                </c:pt>
                <c:pt idx="1">
                  <c:v>Sweet Corn</c:v>
                </c:pt>
                <c:pt idx="2">
                  <c:v>Potato-Chandramukhi</c:v>
                </c:pt>
                <c:pt idx="3">
                  <c:v>Capsicum (Green)</c:v>
                </c:pt>
                <c:pt idx="4">
                  <c:v>Cucumber</c:v>
                </c:pt>
              </c:strCache>
            </c:strRef>
          </c:cat>
          <c:val>
            <c:numRef>
              <c:f>'Computation &amp; Calculation'!$G$61:$G$65</c:f>
              <c:numCache>
                <c:formatCode>General</c:formatCode>
                <c:ptCount val="5"/>
                <c:pt idx="0">
                  <c:v>104600</c:v>
                </c:pt>
                <c:pt idx="1">
                  <c:v>77220</c:v>
                </c:pt>
                <c:pt idx="2">
                  <c:v>75140</c:v>
                </c:pt>
                <c:pt idx="3">
                  <c:v>42560</c:v>
                </c:pt>
                <c:pt idx="4">
                  <c:v>42240</c:v>
                </c:pt>
              </c:numCache>
            </c:numRef>
          </c:val>
        </c:ser>
        <c:dLbls>
          <c:dLblPos val="inEnd"/>
          <c:showLegendKey val="0"/>
          <c:showVal val="1"/>
          <c:showCatName val="0"/>
          <c:showSerName val="0"/>
          <c:showPercent val="0"/>
          <c:showBubbleSize val="0"/>
          <c:showLeaderLines val="1"/>
        </c:dLbls>
        <c:firstSliceAng val="0"/>
      </c:pieChart>
      <c:spPr>
        <a:noFill/>
        <a:ln>
          <a:noFill/>
        </a:ln>
        <a:effectLst/>
      </c:spPr>
    </c:plotArea>
    <c:legend>
      <c:legendPos val="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400" dirty="0"/>
              <a:t>Top 5 Vegetables (</a:t>
            </a:r>
            <a:r>
              <a:rPr lang="en-US" sz="2400" dirty="0" err="1"/>
              <a:t>wrt</a:t>
            </a:r>
            <a:r>
              <a:rPr lang="en-US" sz="2400" dirty="0"/>
              <a:t> Sales) Total Sale</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'Computation &amp; Calculation'!$G$67:$G$68</c:f>
              <c:strCache>
                <c:ptCount val="2"/>
                <c:pt idx="0">
                  <c:v>Top 5 Vegetables (wrt Sales)</c:v>
                </c:pt>
                <c:pt idx="1">
                  <c:v>Total Sale</c:v>
                </c:pt>
              </c:strCache>
            </c:strRef>
          </c:tx>
          <c:dPt>
            <c:idx val="0"/>
            <c:bubble3D val="0"/>
            <c:spPr>
              <a:solidFill>
                <a:schemeClr val="accent6"/>
              </a:solidFill>
              <a:ln w="19050">
                <a:solidFill>
                  <a:schemeClr val="lt1"/>
                </a:solidFill>
              </a:ln>
              <a:effectLst/>
            </c:spPr>
          </c:dPt>
          <c:dPt>
            <c:idx val="1"/>
            <c:bubble3D val="0"/>
            <c:spPr>
              <a:solidFill>
                <a:schemeClr val="accent5"/>
              </a:solidFill>
              <a:ln w="19050">
                <a:solidFill>
                  <a:schemeClr val="lt1"/>
                </a:solidFill>
              </a:ln>
              <a:effectLst/>
            </c:spPr>
          </c:dPt>
          <c:dPt>
            <c:idx val="2"/>
            <c:bubble3D val="0"/>
            <c:spPr>
              <a:solidFill>
                <a:schemeClr val="accent4"/>
              </a:solidFill>
              <a:ln w="19050">
                <a:solidFill>
                  <a:schemeClr val="lt1"/>
                </a:solidFill>
              </a:ln>
              <a:effectLst/>
            </c:spPr>
          </c:dPt>
          <c:dPt>
            <c:idx val="3"/>
            <c:bubble3D val="0"/>
            <c:spPr>
              <a:solidFill>
                <a:schemeClr val="accent6">
                  <a:lumMod val="60000"/>
                </a:schemeClr>
              </a:solidFill>
              <a:ln w="19050">
                <a:solidFill>
                  <a:schemeClr val="lt1"/>
                </a:solidFill>
              </a:ln>
              <a:effectLst/>
            </c:spPr>
          </c:dPt>
          <c:dPt>
            <c:idx val="4"/>
            <c:bubble3D val="0"/>
            <c:spPr>
              <a:solidFill>
                <a:schemeClr val="accent5">
                  <a:lumMod val="60000"/>
                </a:schemeClr>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'Computation &amp; Calculation'!$F$69:$F$73</c:f>
              <c:strCache>
                <c:ptCount val="5"/>
                <c:pt idx="0">
                  <c:v>Potato-Chandramukhi</c:v>
                </c:pt>
                <c:pt idx="1">
                  <c:v>Lime</c:v>
                </c:pt>
                <c:pt idx="2">
                  <c:v>Potato-Jyoti</c:v>
                </c:pt>
                <c:pt idx="3">
                  <c:v>Cucumber</c:v>
                </c:pt>
                <c:pt idx="4">
                  <c:v>Green chilli</c:v>
                </c:pt>
              </c:strCache>
            </c:strRef>
          </c:cat>
          <c:val>
            <c:numRef>
              <c:f>'Computation &amp; Calculation'!$G$69:$G$73</c:f>
              <c:numCache>
                <c:formatCode>#,##0</c:formatCode>
                <c:ptCount val="5"/>
                <c:pt idx="0">
                  <c:v>2210</c:v>
                </c:pt>
                <c:pt idx="1">
                  <c:v>1785</c:v>
                </c:pt>
                <c:pt idx="2">
                  <c:v>1065</c:v>
                </c:pt>
                <c:pt idx="3">
                  <c:v>1056</c:v>
                </c:pt>
                <c:pt idx="4">
                  <c:v>1046</c:v>
                </c:pt>
              </c:numCache>
            </c:numRef>
          </c:val>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49627B3-5E73-45F8-B694-7265526738DD}" type="datetimeFigureOut">
              <a:rPr lang="en-IN" smtClean="0"/>
              <a:t>27-08-2024</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38C0565-2CF9-43ED-B495-C901FC6822E1}" type="slidenum">
              <a:rPr lang="en-IN" smtClean="0"/>
              <a:t>‹#›</a:t>
            </a:fld>
            <a:endParaRPr lang="en-IN"/>
          </a:p>
        </p:txBody>
      </p:sp>
    </p:spTree>
    <p:extLst>
      <p:ext uri="{BB962C8B-B14F-4D97-AF65-F5344CB8AC3E}">
        <p14:creationId xmlns:p14="http://schemas.microsoft.com/office/powerpoint/2010/main" val="415893761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3.svg>
</file>

<file path=ppt/media/image2.png>
</file>

<file path=ppt/media/image3.png>
</file>

<file path=ppt/media/image3.svg>
</file>

<file path=ppt/media/image4.png>
</file>

<file path=ppt/media/image5.png>
</file>

<file path=ppt/media/image5.svg>
</file>

<file path=ppt/media/image6.png>
</file>

<file path=ppt/media/image7.png>
</file>

<file path=ppt/media/image7.svg>
</file>

<file path=ppt/media/image8.jpe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FBBF07-90E9-446B-9ECE-3C98D2CD2739}" type="datetimeFigureOut">
              <a:rPr lang="en-IN" smtClean="0"/>
              <a:t>27-08-2024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20FAE2-48CF-4384-853C-8537011C744B}" type="slidenum">
              <a:rPr lang="en-IN" smtClean="0"/>
              <a:t>‹#›</a:t>
            </a:fld>
            <a:endParaRPr lang="en-IN"/>
          </a:p>
        </p:txBody>
      </p:sp>
    </p:spTree>
    <p:extLst>
      <p:ext uri="{BB962C8B-B14F-4D97-AF65-F5344CB8AC3E}">
        <p14:creationId xmlns:p14="http://schemas.microsoft.com/office/powerpoint/2010/main" val="1074152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9220FAE2-48CF-4384-853C-8537011C744B}" type="slidenum">
              <a:rPr lang="en-IN" smtClean="0"/>
              <a:t>1</a:t>
            </a:fld>
            <a:endParaRPr lang="en-IN"/>
          </a:p>
        </p:txBody>
      </p:sp>
    </p:spTree>
    <p:extLst>
      <p:ext uri="{BB962C8B-B14F-4D97-AF65-F5344CB8AC3E}">
        <p14:creationId xmlns:p14="http://schemas.microsoft.com/office/powerpoint/2010/main" val="3786319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Footer Placeholder 3"/>
          <p:cNvSpPr>
            <a:spLocks noGrp="1"/>
          </p:cNvSpPr>
          <p:nvPr>
            <p:ph type="ftr" sz="quarter" idx="10"/>
          </p:nvPr>
        </p:nvSpPr>
        <p:spPr/>
        <p:txBody>
          <a:bodyPr/>
          <a:lstStyle/>
          <a:p>
            <a:endParaRPr lang="en-IN"/>
          </a:p>
        </p:txBody>
      </p:sp>
      <p:sp>
        <p:nvSpPr>
          <p:cNvPr id="5" name="Slide Number Placeholder 4"/>
          <p:cNvSpPr>
            <a:spLocks noGrp="1"/>
          </p:cNvSpPr>
          <p:nvPr>
            <p:ph type="sldNum" sz="quarter" idx="11"/>
          </p:nvPr>
        </p:nvSpPr>
        <p:spPr/>
        <p:txBody>
          <a:bodyPr/>
          <a:lstStyle/>
          <a:p>
            <a:fld id="{9220FAE2-48CF-4384-853C-8537011C744B}" type="slidenum">
              <a:rPr lang="en-IN" smtClean="0"/>
              <a:t>5</a:t>
            </a:fld>
            <a:endParaRPr lang="en-IN"/>
          </a:p>
        </p:txBody>
      </p:sp>
    </p:spTree>
    <p:extLst>
      <p:ext uri="{BB962C8B-B14F-4D97-AF65-F5344CB8AC3E}">
        <p14:creationId xmlns:p14="http://schemas.microsoft.com/office/powerpoint/2010/main" val="17881082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9A7F34BF-2258-4E87-8EE4-DFA6D455FCF5}" type="datetime1">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95FEE2E6-A471-4C04-92DD-5A8701E4B03A}" type="datetime1">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C99F50C-C011-400D-86D1-0AC2ACB98291}" type="datetime1">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F5FEB99C-BC88-4A1D-AE17-B61D091C38E1}" type="datetime1">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B1FE9BA-6D23-4210-8997-499ECECC9AB1}" type="datetime1">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980CAF7A-F54A-49E1-B78F-90106A3D8934}" type="datetime1">
              <a:rPr lang="en-US" smtClean="0"/>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A2A33E6-2438-4C86-A0D7-3B9A0D009B9C}" type="datetime1">
              <a:rPr lang="en-US" smtClean="0"/>
              <a:t>8/27/2024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D5C31E7D-C837-44FD-AC37-2C6FA8898AB9}" type="datetime1">
              <a:rPr lang="en-US" smtClean="0"/>
              <a:t>8/27/2024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406B6139-11C3-42CE-BF0B-8DAFB8F9C4E0}" type="datetime1">
              <a:rPr lang="en-US" smtClean="0"/>
              <a:t>8/27/2024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6FD7DBAD-59E5-4D2E-8510-427D5E16D930}" type="datetime1">
              <a:rPr lang="en-US" smtClean="0"/>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02FD8502-CA41-4F64-B590-1D3E9A2118B4}" type="datetime1">
              <a:rPr lang="en-US" smtClean="0"/>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8305800" y="963930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5773400" y="9639300"/>
            <a:ext cx="2133600" cy="365125"/>
          </a:xfrm>
          <a:prstGeom prst="rect">
            <a:avLst/>
          </a:prstGeom>
        </p:spPr>
        <p:txBody>
          <a:bodyPr vert="horz" lIns="91440" tIns="45720" rIns="91440" bIns="45720" rtlCol="0" anchor="ctr"/>
          <a:lstStyle>
            <a:lvl1pPr algn="r">
              <a:defRPr sz="6000" b="1">
                <a:solidFill>
                  <a:schemeClr val="accent1">
                    <a:lumMod val="50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5.svg"/><Relationship Id="rId12"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png"/><Relationship Id="rId11" Type="http://schemas.openxmlformats.org/officeDocument/2006/relationships/image" Target="../media/image9.svg"/><Relationship Id="rId5" Type="http://schemas.openxmlformats.org/officeDocument/2006/relationships/image" Target="../media/image3.svg"/><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image" Target="../media/image7.sv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sv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3"/>
            <a:stretch>
              <a:fillRect l="-71867" t="-3631" r="-74156" b="-2747"/>
            </a:stretch>
          </a:blipFill>
        </p:spPr>
      </p:sp>
      <p:grpSp>
        <p:nvGrpSpPr>
          <p:cNvPr id="3" name="Group 3"/>
          <p:cNvGrpSpPr/>
          <p:nvPr/>
        </p:nvGrpSpPr>
        <p:grpSpPr>
          <a:xfrm rot="-2700000">
            <a:off x="11386843" y="7201845"/>
            <a:ext cx="7415398" cy="3565095"/>
            <a:chOff x="0" y="0"/>
            <a:chExt cx="660400" cy="317500"/>
          </a:xfrm>
        </p:grpSpPr>
        <p:sp>
          <p:nvSpPr>
            <p:cNvPr id="4" name="Freeform 4"/>
            <p:cNvSpPr/>
            <p:nvPr/>
          </p:nvSpPr>
          <p:spPr>
            <a:xfrm>
              <a:off x="0" y="0"/>
              <a:ext cx="660400" cy="317500"/>
            </a:xfrm>
            <a:custGeom>
              <a:avLst/>
              <a:gdLst/>
              <a:ahLst/>
              <a:cxnLst/>
              <a:rect l="l" t="t" r="r" b="b"/>
              <a:pathLst>
                <a:path w="660400" h="3175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17500"/>
                  </a:cubicBezTo>
                  <a:lnTo>
                    <a:pt x="660400" y="317500"/>
                  </a:lnTo>
                  <a:lnTo>
                    <a:pt x="0" y="317500"/>
                  </a:lnTo>
                  <a:lnTo>
                    <a:pt x="0" y="317500"/>
                  </a:lnTo>
                  <a:cubicBezTo>
                    <a:pt x="1782" y="185660"/>
                    <a:pt x="93019" y="64045"/>
                    <a:pt x="220252" y="19070"/>
                  </a:cubicBezTo>
                  <a:close/>
                </a:path>
              </a:pathLst>
            </a:custGeom>
            <a:solidFill>
              <a:srgbClr val="000000">
                <a:alpha val="0"/>
              </a:srgbClr>
            </a:solidFill>
            <a:ln w="28575" cap="sq">
              <a:solidFill>
                <a:srgbClr val="8CA9AD"/>
              </a:solidFill>
              <a:prstDash val="solid"/>
              <a:miter/>
            </a:ln>
          </p:spPr>
        </p:sp>
        <p:sp>
          <p:nvSpPr>
            <p:cNvPr id="5" name="TextBox 5"/>
            <p:cNvSpPr txBox="1"/>
            <p:nvPr/>
          </p:nvSpPr>
          <p:spPr>
            <a:xfrm>
              <a:off x="0" y="146050"/>
              <a:ext cx="660400" cy="171450"/>
            </a:xfrm>
            <a:prstGeom prst="rect">
              <a:avLst/>
            </a:prstGeom>
          </p:spPr>
          <p:txBody>
            <a:bodyPr lIns="50800" tIns="50800" rIns="50800" bIns="50800" rtlCol="0" anchor="ctr"/>
            <a:lstStyle/>
            <a:p>
              <a:pPr algn="ctr">
                <a:lnSpc>
                  <a:spcPts val="2553"/>
                </a:lnSpc>
              </a:pPr>
              <a:endParaRPr/>
            </a:p>
          </p:txBody>
        </p:sp>
      </p:grpSp>
      <p:sp>
        <p:nvSpPr>
          <p:cNvPr id="6" name="AutoShape 6"/>
          <p:cNvSpPr/>
          <p:nvPr/>
        </p:nvSpPr>
        <p:spPr>
          <a:xfrm flipV="1">
            <a:off x="14131544" y="7969488"/>
            <a:ext cx="5132702" cy="5185216"/>
          </a:xfrm>
          <a:prstGeom prst="line">
            <a:avLst/>
          </a:prstGeom>
          <a:ln w="28575" cap="flat">
            <a:solidFill>
              <a:srgbClr val="8CA9AD"/>
            </a:solidFill>
            <a:prstDash val="solid"/>
            <a:headEnd type="none" w="sm" len="sm"/>
            <a:tailEnd type="none" w="sm" len="sm"/>
          </a:ln>
        </p:spPr>
      </p:sp>
      <p:sp>
        <p:nvSpPr>
          <p:cNvPr id="7" name="AutoShape 7"/>
          <p:cNvSpPr/>
          <p:nvPr/>
        </p:nvSpPr>
        <p:spPr>
          <a:xfrm flipV="1">
            <a:off x="14444220" y="8329798"/>
            <a:ext cx="5038853" cy="5038853"/>
          </a:xfrm>
          <a:prstGeom prst="line">
            <a:avLst/>
          </a:prstGeom>
          <a:ln w="28575" cap="flat">
            <a:solidFill>
              <a:srgbClr val="8CA9AD"/>
            </a:solidFill>
            <a:prstDash val="solid"/>
            <a:headEnd type="none" w="sm" len="sm"/>
            <a:tailEnd type="none" w="sm" len="sm"/>
          </a:ln>
        </p:spPr>
      </p:sp>
      <p:sp>
        <p:nvSpPr>
          <p:cNvPr id="8" name="AutoShape 8"/>
          <p:cNvSpPr/>
          <p:nvPr/>
        </p:nvSpPr>
        <p:spPr>
          <a:xfrm flipV="1">
            <a:off x="14802690" y="8681112"/>
            <a:ext cx="4867141" cy="4867141"/>
          </a:xfrm>
          <a:prstGeom prst="line">
            <a:avLst/>
          </a:prstGeom>
          <a:ln w="28575" cap="flat">
            <a:solidFill>
              <a:srgbClr val="8CA9AD"/>
            </a:solidFill>
            <a:prstDash val="solid"/>
            <a:headEnd type="none" w="sm" len="sm"/>
            <a:tailEnd type="none" w="sm" len="sm"/>
          </a:ln>
        </p:spPr>
      </p:sp>
      <p:sp>
        <p:nvSpPr>
          <p:cNvPr id="9" name="TextBox 9"/>
          <p:cNvSpPr txBox="1"/>
          <p:nvPr/>
        </p:nvSpPr>
        <p:spPr>
          <a:xfrm>
            <a:off x="306758" y="4205521"/>
            <a:ext cx="17674483" cy="705321"/>
          </a:xfrm>
          <a:prstGeom prst="rect">
            <a:avLst/>
          </a:prstGeom>
        </p:spPr>
        <p:txBody>
          <a:bodyPr lIns="0" tIns="0" rIns="0" bIns="0" rtlCol="0" anchor="t">
            <a:spAutoFit/>
          </a:bodyPr>
          <a:lstStyle/>
          <a:p>
            <a:pPr algn="ctr">
              <a:lnSpc>
                <a:spcPts val="5499"/>
              </a:lnSpc>
            </a:pPr>
            <a:endParaRPr lang="en-US" sz="5499" dirty="0" smtClean="0">
              <a:solidFill>
                <a:srgbClr val="227C9D"/>
              </a:solidFill>
              <a:latin typeface="Kollektif Bold"/>
            </a:endParaRPr>
          </a:p>
        </p:txBody>
      </p:sp>
      <p:sp>
        <p:nvSpPr>
          <p:cNvPr id="10" name="TextBox 10"/>
          <p:cNvSpPr txBox="1"/>
          <p:nvPr/>
        </p:nvSpPr>
        <p:spPr>
          <a:xfrm>
            <a:off x="5467866" y="8150792"/>
            <a:ext cx="7637203" cy="1051570"/>
          </a:xfrm>
          <a:prstGeom prst="rect">
            <a:avLst/>
          </a:prstGeom>
        </p:spPr>
        <p:txBody>
          <a:bodyPr wrap="square" lIns="0" tIns="0" rIns="0" bIns="0" rtlCol="0" anchor="t">
            <a:spAutoFit/>
          </a:bodyPr>
          <a:lstStyle/>
          <a:p>
            <a:pPr algn="ctr">
              <a:lnSpc>
                <a:spcPts val="4070"/>
              </a:lnSpc>
            </a:pPr>
            <a:r>
              <a:rPr lang="en-US" sz="3700" dirty="0" smtClean="0">
                <a:solidFill>
                  <a:srgbClr val="545454"/>
                </a:solidFill>
                <a:latin typeface="DM Sans"/>
              </a:rPr>
              <a:t>Gaurav </a:t>
            </a:r>
            <a:r>
              <a:rPr lang="en-US" sz="3700" dirty="0" err="1" smtClean="0">
                <a:solidFill>
                  <a:srgbClr val="545454"/>
                </a:solidFill>
                <a:latin typeface="DM Sans"/>
              </a:rPr>
              <a:t>Ginodia</a:t>
            </a:r>
            <a:endParaRPr lang="en-US" sz="3700" dirty="0">
              <a:solidFill>
                <a:srgbClr val="545454"/>
              </a:solidFill>
              <a:latin typeface="DM Sans"/>
            </a:endParaRPr>
          </a:p>
          <a:p>
            <a:pPr algn="ctr">
              <a:lnSpc>
                <a:spcPts val="4070"/>
              </a:lnSpc>
            </a:pPr>
            <a:r>
              <a:rPr lang="en-US" sz="3700" dirty="0" smtClean="0">
                <a:solidFill>
                  <a:srgbClr val="545454"/>
                </a:solidFill>
                <a:latin typeface="DM Sans Medium"/>
              </a:rPr>
              <a:t>22f3002972@ds.study.iitm.ac.in</a:t>
            </a:r>
            <a:endParaRPr lang="en-US" sz="3700" dirty="0">
              <a:solidFill>
                <a:srgbClr val="545454"/>
              </a:solidFill>
              <a:latin typeface="DM Sans Medium"/>
            </a:endParaRPr>
          </a:p>
        </p:txBody>
      </p:sp>
      <p:sp>
        <p:nvSpPr>
          <p:cNvPr id="11" name="Freeform 11"/>
          <p:cNvSpPr/>
          <p:nvPr/>
        </p:nvSpPr>
        <p:spPr>
          <a:xfrm>
            <a:off x="0" y="7470739"/>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sp>
        <p:nvSpPr>
          <p:cNvPr id="12" name="Freeform 12"/>
          <p:cNvSpPr/>
          <p:nvPr/>
        </p:nvSpPr>
        <p:spPr>
          <a:xfrm rot="-10800000">
            <a:off x="0" y="8554548"/>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6">
              <a:extLst>
                <a:ext uri="{96DAC541-7B7A-43D3-8B79-37D633B846F1}">
                  <asvg:svgBlip xmlns="" xmlns:asvg="http://schemas.microsoft.com/office/drawing/2016/SVG/main" r:embed="rId7"/>
                </a:ext>
              </a:extLst>
            </a:blip>
            <a:stretch>
              <a:fillRect/>
            </a:stretch>
          </a:blipFill>
        </p:spPr>
      </p:sp>
      <p:sp>
        <p:nvSpPr>
          <p:cNvPr id="13" name="Freeform 13"/>
          <p:cNvSpPr/>
          <p:nvPr/>
        </p:nvSpPr>
        <p:spPr>
          <a:xfrm rot="-5400000">
            <a:off x="1083809" y="8554548"/>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8">
              <a:extLst>
                <a:ext uri="{96DAC541-7B7A-43D3-8B79-37D633B846F1}">
                  <asvg:svgBlip xmlns="" xmlns:asvg="http://schemas.microsoft.com/office/drawing/2016/SVG/main" r:embed="rId9"/>
                </a:ext>
              </a:extLst>
            </a:blip>
            <a:stretch>
              <a:fillRect/>
            </a:stretch>
          </a:blipFill>
        </p:spPr>
      </p:sp>
      <p:sp>
        <p:nvSpPr>
          <p:cNvPr id="14" name="Freeform 14"/>
          <p:cNvSpPr/>
          <p:nvPr/>
        </p:nvSpPr>
        <p:spPr>
          <a:xfrm rot="-10800000">
            <a:off x="1083809" y="9623721"/>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10">
              <a:extLst>
                <a:ext uri="{96DAC541-7B7A-43D3-8B79-37D633B846F1}">
                  <asvg:svgBlip xmlns="" xmlns:asvg="http://schemas.microsoft.com/office/drawing/2016/SVG/main" r:embed="rId11"/>
                </a:ext>
              </a:extLst>
            </a:blip>
            <a:stretch>
              <a:fillRect/>
            </a:stretch>
          </a:blipFill>
        </p:spPr>
      </p:sp>
      <p:sp>
        <p:nvSpPr>
          <p:cNvPr id="15" name="Freeform 15"/>
          <p:cNvSpPr/>
          <p:nvPr/>
        </p:nvSpPr>
        <p:spPr>
          <a:xfrm>
            <a:off x="2237941" y="9666932"/>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6">
              <a:extLst>
                <a:ext uri="{96DAC541-7B7A-43D3-8B79-37D633B846F1}">
                  <asvg:svgBlip xmlns="" xmlns:asvg="http://schemas.microsoft.com/office/drawing/2016/SVG/main" r:embed="rId7"/>
                </a:ext>
              </a:extLst>
            </a:blip>
            <a:stretch>
              <a:fillRect/>
            </a:stretch>
          </a:blipFill>
        </p:spPr>
      </p:sp>
      <p:sp>
        <p:nvSpPr>
          <p:cNvPr id="16" name="Freeform 16"/>
          <p:cNvSpPr/>
          <p:nvPr/>
        </p:nvSpPr>
        <p:spPr>
          <a:xfrm rot="5400000">
            <a:off x="0" y="9638357"/>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8">
              <a:extLst>
                <a:ext uri="{96DAC541-7B7A-43D3-8B79-37D633B846F1}">
                  <asvg:svgBlip xmlns="" xmlns:asvg="http://schemas.microsoft.com/office/drawing/2016/SVG/main" r:embed="rId9"/>
                </a:ext>
              </a:extLst>
            </a:blip>
            <a:stretch>
              <a:fillRect/>
            </a:stretch>
          </a:blipFill>
        </p:spPr>
      </p:sp>
      <p:sp>
        <p:nvSpPr>
          <p:cNvPr id="17" name="Freeform 17"/>
          <p:cNvSpPr/>
          <p:nvPr/>
        </p:nvSpPr>
        <p:spPr>
          <a:xfrm rot="-5400000">
            <a:off x="15470622" y="0"/>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sp>
        <p:nvSpPr>
          <p:cNvPr id="18" name="Freeform 18"/>
          <p:cNvSpPr/>
          <p:nvPr/>
        </p:nvSpPr>
        <p:spPr>
          <a:xfrm rot="-5400000">
            <a:off x="16554431" y="0"/>
            <a:ext cx="1083809" cy="1083809"/>
          </a:xfrm>
          <a:custGeom>
            <a:avLst/>
            <a:gdLst/>
            <a:ahLst/>
            <a:cxnLst/>
            <a:rect l="l" t="t" r="r" b="b"/>
            <a:pathLst>
              <a:path w="1083809" h="1083809">
                <a:moveTo>
                  <a:pt x="0" y="0"/>
                </a:moveTo>
                <a:lnTo>
                  <a:pt x="1083808" y="0"/>
                </a:lnTo>
                <a:lnTo>
                  <a:pt x="1083808" y="1083809"/>
                </a:lnTo>
                <a:lnTo>
                  <a:pt x="0" y="1083809"/>
                </a:lnTo>
                <a:lnTo>
                  <a:pt x="0" y="0"/>
                </a:lnTo>
                <a:close/>
              </a:path>
            </a:pathLst>
          </a:custGeom>
          <a:blipFill>
            <a:blip r:embed="rId6">
              <a:extLst>
                <a:ext uri="{96DAC541-7B7A-43D3-8B79-37D633B846F1}">
                  <asvg:svgBlip xmlns="" xmlns:asvg="http://schemas.microsoft.com/office/drawing/2016/SVG/main" r:embed="rId7"/>
                </a:ext>
              </a:extLst>
            </a:blip>
            <a:stretch>
              <a:fillRect/>
            </a:stretch>
          </a:blipFill>
        </p:spPr>
      </p:sp>
      <p:sp>
        <p:nvSpPr>
          <p:cNvPr id="19" name="Freeform 19"/>
          <p:cNvSpPr/>
          <p:nvPr/>
        </p:nvSpPr>
        <p:spPr>
          <a:xfrm flipH="1" flipV="1">
            <a:off x="17638239" y="0"/>
            <a:ext cx="1083809" cy="1083809"/>
          </a:xfrm>
          <a:custGeom>
            <a:avLst/>
            <a:gdLst/>
            <a:ahLst/>
            <a:cxnLst/>
            <a:rect l="l" t="t" r="r" b="b"/>
            <a:pathLst>
              <a:path w="1083809" h="1083809">
                <a:moveTo>
                  <a:pt x="1083809" y="1083809"/>
                </a:moveTo>
                <a:lnTo>
                  <a:pt x="0" y="1083809"/>
                </a:lnTo>
                <a:lnTo>
                  <a:pt x="0" y="0"/>
                </a:lnTo>
                <a:lnTo>
                  <a:pt x="1083809" y="0"/>
                </a:lnTo>
                <a:lnTo>
                  <a:pt x="1083809" y="1083809"/>
                </a:lnTo>
                <a:close/>
              </a:path>
            </a:pathLst>
          </a:custGeom>
          <a:blipFill>
            <a:blip r:embed="rId8">
              <a:extLst>
                <a:ext uri="{96DAC541-7B7A-43D3-8B79-37D633B846F1}">
                  <asvg:svgBlip xmlns="" xmlns:asvg="http://schemas.microsoft.com/office/drawing/2016/SVG/main" r:embed="rId9"/>
                </a:ext>
              </a:extLst>
            </a:blip>
            <a:stretch>
              <a:fillRect/>
            </a:stretch>
          </a:blipFill>
        </p:spPr>
      </p:sp>
      <p:sp>
        <p:nvSpPr>
          <p:cNvPr id="20" name="Freeform 20"/>
          <p:cNvSpPr/>
          <p:nvPr/>
        </p:nvSpPr>
        <p:spPr>
          <a:xfrm rot="5400000">
            <a:off x="17638239" y="1083809"/>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10">
              <a:extLst>
                <a:ext uri="{96DAC541-7B7A-43D3-8B79-37D633B846F1}">
                  <asvg:svgBlip xmlns="" xmlns:asvg="http://schemas.microsoft.com/office/drawing/2016/SVG/main" r:embed="rId11"/>
                </a:ext>
              </a:extLst>
            </a:blip>
            <a:stretch>
              <a:fillRect/>
            </a:stretch>
          </a:blipFill>
        </p:spPr>
      </p:sp>
      <p:sp>
        <p:nvSpPr>
          <p:cNvPr id="21" name="Freeform 21"/>
          <p:cNvSpPr/>
          <p:nvPr/>
        </p:nvSpPr>
        <p:spPr>
          <a:xfrm flipH="1" flipV="1">
            <a:off x="16554431" y="1083809"/>
            <a:ext cx="1083809" cy="1083809"/>
          </a:xfrm>
          <a:custGeom>
            <a:avLst/>
            <a:gdLst/>
            <a:ahLst/>
            <a:cxnLst/>
            <a:rect l="l" t="t" r="r" b="b"/>
            <a:pathLst>
              <a:path w="1083809" h="1083809">
                <a:moveTo>
                  <a:pt x="1083808" y="1083809"/>
                </a:moveTo>
                <a:lnTo>
                  <a:pt x="0" y="1083809"/>
                </a:lnTo>
                <a:lnTo>
                  <a:pt x="0" y="0"/>
                </a:lnTo>
                <a:lnTo>
                  <a:pt x="1083808" y="0"/>
                </a:lnTo>
                <a:lnTo>
                  <a:pt x="1083808" y="1083809"/>
                </a:lnTo>
                <a:close/>
              </a:path>
            </a:pathLst>
          </a:custGeom>
          <a:blipFill>
            <a:blip r:embed="rId10">
              <a:extLst>
                <a:ext uri="{96DAC541-7B7A-43D3-8B79-37D633B846F1}">
                  <asvg:svgBlip xmlns="" xmlns:asvg="http://schemas.microsoft.com/office/drawing/2016/SVG/main" r:embed="rId11"/>
                </a:ext>
              </a:extLst>
            </a:blip>
            <a:stretch>
              <a:fillRect/>
            </a:stretch>
          </a:blipFill>
        </p:spPr>
      </p:sp>
      <p:grpSp>
        <p:nvGrpSpPr>
          <p:cNvPr id="22" name="Group 22"/>
          <p:cNvGrpSpPr/>
          <p:nvPr/>
        </p:nvGrpSpPr>
        <p:grpSpPr>
          <a:xfrm rot="2700000">
            <a:off x="-1376391" y="-3093321"/>
            <a:ext cx="7415398" cy="3565095"/>
            <a:chOff x="0" y="0"/>
            <a:chExt cx="660400" cy="317500"/>
          </a:xfrm>
        </p:grpSpPr>
        <p:sp>
          <p:nvSpPr>
            <p:cNvPr id="23" name="Freeform 23"/>
            <p:cNvSpPr/>
            <p:nvPr/>
          </p:nvSpPr>
          <p:spPr>
            <a:xfrm>
              <a:off x="0" y="0"/>
              <a:ext cx="660400" cy="317500"/>
            </a:xfrm>
            <a:custGeom>
              <a:avLst/>
              <a:gdLst/>
              <a:ahLst/>
              <a:cxnLst/>
              <a:rect l="l" t="t" r="r" b="b"/>
              <a:pathLst>
                <a:path w="660400" h="3175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17500"/>
                  </a:cubicBezTo>
                  <a:lnTo>
                    <a:pt x="660400" y="317500"/>
                  </a:lnTo>
                  <a:lnTo>
                    <a:pt x="0" y="317500"/>
                  </a:lnTo>
                  <a:lnTo>
                    <a:pt x="0" y="317500"/>
                  </a:lnTo>
                  <a:cubicBezTo>
                    <a:pt x="1782" y="185660"/>
                    <a:pt x="93019" y="64045"/>
                    <a:pt x="220252" y="19070"/>
                  </a:cubicBezTo>
                  <a:close/>
                </a:path>
              </a:pathLst>
            </a:custGeom>
            <a:solidFill>
              <a:srgbClr val="000000">
                <a:alpha val="0"/>
              </a:srgbClr>
            </a:solidFill>
            <a:ln w="28575" cap="sq">
              <a:solidFill>
                <a:srgbClr val="8CA9AD"/>
              </a:solidFill>
              <a:prstDash val="solid"/>
              <a:miter/>
            </a:ln>
          </p:spPr>
        </p:sp>
        <p:sp>
          <p:nvSpPr>
            <p:cNvPr id="24" name="TextBox 24"/>
            <p:cNvSpPr txBox="1"/>
            <p:nvPr/>
          </p:nvSpPr>
          <p:spPr>
            <a:xfrm>
              <a:off x="0" y="146050"/>
              <a:ext cx="660400" cy="171450"/>
            </a:xfrm>
            <a:prstGeom prst="rect">
              <a:avLst/>
            </a:prstGeom>
          </p:spPr>
          <p:txBody>
            <a:bodyPr lIns="50800" tIns="50800" rIns="50800" bIns="50800" rtlCol="0" anchor="ctr"/>
            <a:lstStyle/>
            <a:p>
              <a:pPr algn="ctr">
                <a:lnSpc>
                  <a:spcPts val="2553"/>
                </a:lnSpc>
              </a:pPr>
              <a:endParaRPr/>
            </a:p>
          </p:txBody>
        </p:sp>
      </p:grpSp>
      <p:sp>
        <p:nvSpPr>
          <p:cNvPr id="25" name="AutoShape 25"/>
          <p:cNvSpPr/>
          <p:nvPr/>
        </p:nvSpPr>
        <p:spPr>
          <a:xfrm>
            <a:off x="-1839005" y="-2273771"/>
            <a:ext cx="5185216" cy="5132702"/>
          </a:xfrm>
          <a:prstGeom prst="line">
            <a:avLst/>
          </a:prstGeom>
          <a:ln w="28575" cap="flat">
            <a:solidFill>
              <a:srgbClr val="8CA9AD"/>
            </a:solidFill>
            <a:prstDash val="solid"/>
            <a:headEnd type="none" w="sm" len="sm"/>
            <a:tailEnd type="none" w="sm" len="sm"/>
          </a:ln>
        </p:spPr>
      </p:sp>
      <p:sp>
        <p:nvSpPr>
          <p:cNvPr id="26" name="AutoShape 26"/>
          <p:cNvSpPr/>
          <p:nvPr/>
        </p:nvSpPr>
        <p:spPr>
          <a:xfrm>
            <a:off x="-2052951" y="-1961095"/>
            <a:ext cx="5038853" cy="5038853"/>
          </a:xfrm>
          <a:prstGeom prst="line">
            <a:avLst/>
          </a:prstGeom>
          <a:ln w="28575" cap="flat">
            <a:solidFill>
              <a:srgbClr val="8CA9AD"/>
            </a:solidFill>
            <a:prstDash val="solid"/>
            <a:headEnd type="none" w="sm" len="sm"/>
            <a:tailEnd type="none" w="sm" len="sm"/>
          </a:ln>
        </p:spPr>
      </p:sp>
      <p:sp>
        <p:nvSpPr>
          <p:cNvPr id="27" name="AutoShape 27"/>
          <p:cNvSpPr/>
          <p:nvPr/>
        </p:nvSpPr>
        <p:spPr>
          <a:xfrm>
            <a:off x="-2232553" y="-1602625"/>
            <a:ext cx="4867141" cy="4867141"/>
          </a:xfrm>
          <a:prstGeom prst="line">
            <a:avLst/>
          </a:prstGeom>
          <a:ln w="28575" cap="flat">
            <a:solidFill>
              <a:srgbClr val="8CA9AD"/>
            </a:solidFill>
            <a:prstDash val="solid"/>
            <a:headEnd type="none" w="sm" len="sm"/>
            <a:tailEnd type="none" w="sm" len="sm"/>
          </a:ln>
        </p:spPr>
      </p:sp>
      <p:sp>
        <p:nvSpPr>
          <p:cNvPr id="28" name="AutoShape 28"/>
          <p:cNvSpPr/>
          <p:nvPr/>
        </p:nvSpPr>
        <p:spPr>
          <a:xfrm>
            <a:off x="-2359208" y="-1216357"/>
            <a:ext cx="4690515" cy="4690515"/>
          </a:xfrm>
          <a:prstGeom prst="line">
            <a:avLst/>
          </a:prstGeom>
          <a:ln w="28575" cap="flat">
            <a:solidFill>
              <a:srgbClr val="8CA9AD"/>
            </a:solidFill>
            <a:prstDash val="solid"/>
            <a:headEnd type="none" w="sm" len="sm"/>
            <a:tailEnd type="none" w="sm" len="sm"/>
          </a:ln>
        </p:spPr>
      </p:sp>
      <p:sp>
        <p:nvSpPr>
          <p:cNvPr id="29" name="AutoShape 29"/>
          <p:cNvSpPr/>
          <p:nvPr/>
        </p:nvSpPr>
        <p:spPr>
          <a:xfrm>
            <a:off x="-2503062" y="-776680"/>
            <a:ext cx="4347674" cy="4347674"/>
          </a:xfrm>
          <a:prstGeom prst="line">
            <a:avLst/>
          </a:prstGeom>
          <a:ln w="28575" cap="flat">
            <a:solidFill>
              <a:srgbClr val="8CA9AD"/>
            </a:solidFill>
            <a:prstDash val="solid"/>
            <a:headEnd type="none" w="sm" len="sm"/>
            <a:tailEnd type="none" w="sm" len="sm"/>
          </a:ln>
        </p:spPr>
      </p:sp>
      <p:sp>
        <p:nvSpPr>
          <p:cNvPr id="30" name="AutoShape 30"/>
          <p:cNvSpPr/>
          <p:nvPr/>
        </p:nvSpPr>
        <p:spPr>
          <a:xfrm>
            <a:off x="-2623881" y="-332957"/>
            <a:ext cx="3963599" cy="3985594"/>
          </a:xfrm>
          <a:prstGeom prst="line">
            <a:avLst/>
          </a:prstGeom>
          <a:ln w="28575" cap="flat">
            <a:solidFill>
              <a:srgbClr val="8CA9AD"/>
            </a:solidFill>
            <a:prstDash val="solid"/>
            <a:headEnd type="none" w="sm" len="sm"/>
            <a:tailEnd type="none" w="sm" len="sm"/>
          </a:ln>
        </p:spPr>
      </p:sp>
      <p:sp>
        <p:nvSpPr>
          <p:cNvPr id="31" name="AutoShape 31"/>
          <p:cNvSpPr/>
          <p:nvPr/>
        </p:nvSpPr>
        <p:spPr>
          <a:xfrm>
            <a:off x="-2598114" y="228677"/>
            <a:ext cx="3377485" cy="3360058"/>
          </a:xfrm>
          <a:prstGeom prst="line">
            <a:avLst/>
          </a:prstGeom>
          <a:ln w="28575" cap="flat">
            <a:solidFill>
              <a:srgbClr val="8CA9AD"/>
            </a:solidFill>
            <a:prstDash val="solid"/>
            <a:headEnd type="none" w="sm" len="sm"/>
            <a:tailEnd type="none" w="sm" len="sm"/>
          </a:ln>
        </p:spPr>
      </p:sp>
      <p:sp>
        <p:nvSpPr>
          <p:cNvPr id="32" name="AutoShape 32"/>
          <p:cNvSpPr/>
          <p:nvPr/>
        </p:nvSpPr>
        <p:spPr>
          <a:xfrm>
            <a:off x="-2509797" y="905760"/>
            <a:ext cx="2628598" cy="2671969"/>
          </a:xfrm>
          <a:prstGeom prst="line">
            <a:avLst/>
          </a:prstGeom>
          <a:ln w="28575" cap="flat">
            <a:solidFill>
              <a:srgbClr val="8CA9AD"/>
            </a:solidFill>
            <a:prstDash val="solid"/>
            <a:headEnd type="none" w="sm" len="sm"/>
            <a:tailEnd type="none" w="sm" len="sm"/>
          </a:ln>
        </p:spPr>
      </p:sp>
      <p:sp>
        <p:nvSpPr>
          <p:cNvPr id="33" name="TextBox 32"/>
          <p:cNvSpPr txBox="1"/>
          <p:nvPr/>
        </p:nvSpPr>
        <p:spPr>
          <a:xfrm>
            <a:off x="2063447" y="2725761"/>
            <a:ext cx="14816172" cy="830997"/>
          </a:xfrm>
          <a:prstGeom prst="rect">
            <a:avLst/>
          </a:prstGeom>
          <a:noFill/>
        </p:spPr>
        <p:txBody>
          <a:bodyPr wrap="none" rtlCol="0">
            <a:spAutoFit/>
          </a:bodyPr>
          <a:lstStyle/>
          <a:p>
            <a:r>
              <a:rPr lang="en-US" sz="4800" dirty="0" smtClean="0">
                <a:solidFill>
                  <a:schemeClr val="accent1">
                    <a:lumMod val="50000"/>
                  </a:schemeClr>
                </a:solidFill>
              </a:rPr>
              <a:t>Optimizing Inventory Management of </a:t>
            </a:r>
            <a:r>
              <a:rPr lang="en-US" sz="4800" dirty="0" err="1" smtClean="0">
                <a:solidFill>
                  <a:schemeClr val="accent1">
                    <a:lumMod val="50000"/>
                  </a:schemeClr>
                </a:solidFill>
              </a:rPr>
              <a:t>Sufal</a:t>
            </a:r>
            <a:r>
              <a:rPr lang="en-US" sz="4800" dirty="0" smtClean="0">
                <a:solidFill>
                  <a:schemeClr val="accent1">
                    <a:lumMod val="50000"/>
                  </a:schemeClr>
                </a:solidFill>
              </a:rPr>
              <a:t> </a:t>
            </a:r>
            <a:r>
              <a:rPr lang="en-US" sz="4800" dirty="0" err="1" smtClean="0">
                <a:solidFill>
                  <a:schemeClr val="accent1">
                    <a:lumMod val="50000"/>
                  </a:schemeClr>
                </a:solidFill>
              </a:rPr>
              <a:t>Bangla,Satlake</a:t>
            </a:r>
            <a:r>
              <a:rPr lang="en-US" sz="4800" dirty="0" smtClean="0">
                <a:solidFill>
                  <a:schemeClr val="accent1">
                    <a:lumMod val="50000"/>
                  </a:schemeClr>
                </a:solidFill>
              </a:rPr>
              <a:t> </a:t>
            </a:r>
            <a:endParaRPr lang="en-IN" sz="4800" dirty="0">
              <a:solidFill>
                <a:schemeClr val="accent1">
                  <a:lumMod val="50000"/>
                </a:schemeClr>
              </a:solidFill>
            </a:endParaRPr>
          </a:p>
        </p:txBody>
      </p:sp>
      <p:sp>
        <p:nvSpPr>
          <p:cNvPr id="36" name="Slide Number Placeholder 35"/>
          <p:cNvSpPr>
            <a:spLocks noGrp="1"/>
          </p:cNvSpPr>
          <p:nvPr>
            <p:ph type="sldNum" sz="quarter" idx="12"/>
          </p:nvPr>
        </p:nvSpPr>
        <p:spPr/>
        <p:txBody>
          <a:bodyPr/>
          <a:lstStyle/>
          <a:p>
            <a:fld id="{B6F15528-21DE-4FAA-801E-634DDDAF4B2B}" type="slidenum">
              <a:rPr lang="en-US" smtClean="0"/>
              <a:pPr/>
              <a:t>1</a:t>
            </a:fld>
            <a:endParaRPr lang="en-US"/>
          </a:p>
        </p:txBody>
      </p:sp>
      <p:pic>
        <p:nvPicPr>
          <p:cNvPr id="37" name="Picture 3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082985" y="3588735"/>
            <a:ext cx="4294667" cy="4504163"/>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sp>
      <p:sp>
        <p:nvSpPr>
          <p:cNvPr id="7" name="Slide Number Placeholder 6"/>
          <p:cNvSpPr>
            <a:spLocks noGrp="1"/>
          </p:cNvSpPr>
          <p:nvPr>
            <p:ph type="sldNum" sz="quarter" idx="12"/>
          </p:nvPr>
        </p:nvSpPr>
        <p:spPr/>
        <p:txBody>
          <a:bodyPr/>
          <a:lstStyle/>
          <a:p>
            <a:fld id="{B6F15528-21DE-4FAA-801E-634DDDAF4B2B}" type="slidenum">
              <a:rPr lang="en-US" smtClean="0"/>
              <a:pPr/>
              <a:t>10</a:t>
            </a:fld>
            <a:endParaRPr lang="en-US"/>
          </a:p>
        </p:txBody>
      </p:sp>
      <p:sp>
        <p:nvSpPr>
          <p:cNvPr id="11" name="TextBox 3"/>
          <p:cNvSpPr txBox="1"/>
          <p:nvPr/>
        </p:nvSpPr>
        <p:spPr>
          <a:xfrm>
            <a:off x="5257800" y="3695700"/>
            <a:ext cx="8153400" cy="769441"/>
          </a:xfrm>
          <a:prstGeom prst="rect">
            <a:avLst/>
          </a:prstGeom>
        </p:spPr>
        <p:txBody>
          <a:bodyPr wrap="square" lIns="0" tIns="0" rIns="0" bIns="0" rtlCol="0" anchor="t">
            <a:spAutoFit/>
          </a:bodyPr>
          <a:lstStyle/>
          <a:p>
            <a:pPr algn="l">
              <a:lnSpc>
                <a:spcPts val="6000"/>
              </a:lnSpc>
            </a:pPr>
            <a:r>
              <a:rPr lang="en-US" sz="8800" dirty="0" smtClean="0">
                <a:solidFill>
                  <a:srgbClr val="227C9D"/>
                </a:solidFill>
                <a:latin typeface="Kollektif Bold"/>
              </a:rPr>
              <a:t>THANK YOU !!</a:t>
            </a:r>
            <a:endParaRPr lang="en-US" sz="8800" dirty="0">
              <a:solidFill>
                <a:srgbClr val="227C9D"/>
              </a:solidFill>
              <a:latin typeface="Kollektif Bold"/>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sp>
      <p:sp>
        <p:nvSpPr>
          <p:cNvPr id="3" name="AutoShape 3"/>
          <p:cNvSpPr/>
          <p:nvPr/>
        </p:nvSpPr>
        <p:spPr>
          <a:xfrm flipV="1">
            <a:off x="14131544" y="7969488"/>
            <a:ext cx="5132702" cy="5185216"/>
          </a:xfrm>
          <a:prstGeom prst="line">
            <a:avLst/>
          </a:prstGeom>
          <a:ln w="28575" cap="flat">
            <a:solidFill>
              <a:srgbClr val="8CA9AD"/>
            </a:solidFill>
            <a:prstDash val="solid"/>
            <a:headEnd type="none" w="sm" len="sm"/>
            <a:tailEnd type="none" w="sm" len="sm"/>
          </a:ln>
        </p:spPr>
      </p:sp>
      <p:sp>
        <p:nvSpPr>
          <p:cNvPr id="4" name="AutoShape 4"/>
          <p:cNvSpPr/>
          <p:nvPr/>
        </p:nvSpPr>
        <p:spPr>
          <a:xfrm flipV="1">
            <a:off x="14444220" y="8329798"/>
            <a:ext cx="5038853" cy="5038853"/>
          </a:xfrm>
          <a:prstGeom prst="line">
            <a:avLst/>
          </a:prstGeom>
          <a:ln w="28575" cap="flat">
            <a:solidFill>
              <a:srgbClr val="8CA9AD"/>
            </a:solidFill>
            <a:prstDash val="solid"/>
            <a:headEnd type="none" w="sm" len="sm"/>
            <a:tailEnd type="none" w="sm" len="sm"/>
          </a:ln>
        </p:spPr>
      </p:sp>
      <p:sp>
        <p:nvSpPr>
          <p:cNvPr id="5" name="AutoShape 5"/>
          <p:cNvSpPr/>
          <p:nvPr/>
        </p:nvSpPr>
        <p:spPr>
          <a:xfrm flipV="1">
            <a:off x="14802690" y="8681112"/>
            <a:ext cx="4867141" cy="4867141"/>
          </a:xfrm>
          <a:prstGeom prst="line">
            <a:avLst/>
          </a:prstGeom>
          <a:ln w="28575" cap="flat">
            <a:solidFill>
              <a:srgbClr val="8CA9AD"/>
            </a:solidFill>
            <a:prstDash val="solid"/>
            <a:headEnd type="none" w="sm" len="sm"/>
            <a:tailEnd type="none" w="sm" len="sm"/>
          </a:ln>
        </p:spPr>
      </p:sp>
      <p:sp>
        <p:nvSpPr>
          <p:cNvPr id="8" name="TextBox 8"/>
          <p:cNvSpPr txBox="1"/>
          <p:nvPr/>
        </p:nvSpPr>
        <p:spPr>
          <a:xfrm>
            <a:off x="1028700" y="1133475"/>
            <a:ext cx="12044053" cy="809625"/>
          </a:xfrm>
          <a:prstGeom prst="rect">
            <a:avLst/>
          </a:prstGeom>
        </p:spPr>
        <p:txBody>
          <a:bodyPr lIns="0" tIns="0" rIns="0" bIns="0" rtlCol="0" anchor="t">
            <a:spAutoFit/>
          </a:bodyPr>
          <a:lstStyle/>
          <a:p>
            <a:pPr algn="l">
              <a:lnSpc>
                <a:spcPts val="6000"/>
              </a:lnSpc>
            </a:pPr>
            <a:r>
              <a:rPr lang="en-US" sz="6000" dirty="0">
                <a:solidFill>
                  <a:srgbClr val="227C9D"/>
                </a:solidFill>
                <a:latin typeface="Kollektif Bold"/>
              </a:rPr>
              <a:t>ABOUT THE BUSINESS</a:t>
            </a:r>
          </a:p>
        </p:txBody>
      </p:sp>
      <p:sp>
        <p:nvSpPr>
          <p:cNvPr id="9" name="TextBox 9"/>
          <p:cNvSpPr txBox="1"/>
          <p:nvPr/>
        </p:nvSpPr>
        <p:spPr>
          <a:xfrm>
            <a:off x="1028700" y="2378969"/>
            <a:ext cx="8770918" cy="6668492"/>
          </a:xfrm>
          <a:prstGeom prst="rect">
            <a:avLst/>
          </a:prstGeom>
        </p:spPr>
        <p:txBody>
          <a:bodyPr lIns="0" tIns="0" rIns="0" bIns="0" rtlCol="0" anchor="t">
            <a:spAutoFit/>
          </a:bodyPr>
          <a:lstStyle/>
          <a:p>
            <a:pPr marL="777342" lvl="1" indent="-388671" algn="l">
              <a:lnSpc>
                <a:spcPts val="3960"/>
              </a:lnSpc>
              <a:buFont typeface="Arial"/>
              <a:buChar char="•"/>
            </a:pPr>
            <a:r>
              <a:rPr lang="en-US" sz="3600" dirty="0" err="1" smtClean="0">
                <a:solidFill>
                  <a:srgbClr val="545454"/>
                </a:solidFill>
                <a:latin typeface="DM Sans"/>
              </a:rPr>
              <a:t>Sufal</a:t>
            </a:r>
            <a:r>
              <a:rPr lang="en-US" sz="3600" dirty="0" smtClean="0">
                <a:solidFill>
                  <a:srgbClr val="545454"/>
                </a:solidFill>
                <a:latin typeface="DM Sans"/>
              </a:rPr>
              <a:t> Bangla ,</a:t>
            </a:r>
            <a:r>
              <a:rPr lang="en-US" sz="3600" dirty="0" err="1" smtClean="0">
                <a:solidFill>
                  <a:srgbClr val="545454"/>
                </a:solidFill>
                <a:latin typeface="DM Sans"/>
              </a:rPr>
              <a:t>Saltlake</a:t>
            </a:r>
            <a:r>
              <a:rPr lang="en-US" sz="3600" dirty="0" smtClean="0">
                <a:solidFill>
                  <a:srgbClr val="545454"/>
                </a:solidFill>
                <a:latin typeface="DM Sans"/>
              </a:rPr>
              <a:t> is a government initiated franchise of </a:t>
            </a:r>
            <a:r>
              <a:rPr lang="en-US" sz="3600" dirty="0" err="1" smtClean="0">
                <a:solidFill>
                  <a:srgbClr val="545454"/>
                </a:solidFill>
                <a:latin typeface="DM Sans"/>
              </a:rPr>
              <a:t>Sufal</a:t>
            </a:r>
            <a:r>
              <a:rPr lang="en-US" sz="3600" dirty="0" smtClean="0">
                <a:solidFill>
                  <a:srgbClr val="545454"/>
                </a:solidFill>
                <a:latin typeface="DM Sans"/>
              </a:rPr>
              <a:t> </a:t>
            </a:r>
            <a:r>
              <a:rPr lang="en-US" sz="3600" dirty="0" err="1" smtClean="0">
                <a:solidFill>
                  <a:srgbClr val="545454"/>
                </a:solidFill>
                <a:latin typeface="DM Sans"/>
              </a:rPr>
              <a:t>Bangla,privately</a:t>
            </a:r>
            <a:r>
              <a:rPr lang="en-US" sz="3600" dirty="0">
                <a:solidFill>
                  <a:srgbClr val="545454"/>
                </a:solidFill>
                <a:latin typeface="DM Sans"/>
              </a:rPr>
              <a:t> </a:t>
            </a:r>
            <a:r>
              <a:rPr lang="en-US" sz="3600" dirty="0" smtClean="0">
                <a:solidFill>
                  <a:srgbClr val="545454"/>
                </a:solidFill>
                <a:latin typeface="DM Sans"/>
              </a:rPr>
              <a:t>owned by Mr. </a:t>
            </a:r>
            <a:r>
              <a:rPr lang="en-US" sz="3600" dirty="0" err="1" smtClean="0">
                <a:solidFill>
                  <a:srgbClr val="545454"/>
                </a:solidFill>
                <a:latin typeface="DM Sans"/>
              </a:rPr>
              <a:t>Sourashis</a:t>
            </a:r>
            <a:r>
              <a:rPr lang="en-US" sz="3600" dirty="0" smtClean="0">
                <a:solidFill>
                  <a:srgbClr val="545454"/>
                </a:solidFill>
                <a:latin typeface="DM Sans"/>
              </a:rPr>
              <a:t> Das</a:t>
            </a:r>
            <a:r>
              <a:rPr lang="en-US" sz="3600" dirty="0" smtClean="0">
                <a:solidFill>
                  <a:srgbClr val="545454"/>
                </a:solidFill>
                <a:latin typeface="DM Sans"/>
              </a:rPr>
              <a:t>.</a:t>
            </a:r>
          </a:p>
          <a:p>
            <a:pPr marL="388671" lvl="1" algn="l">
              <a:lnSpc>
                <a:spcPts val="3960"/>
              </a:lnSpc>
            </a:pPr>
            <a:endParaRPr lang="en-US" sz="3600" dirty="0">
              <a:solidFill>
                <a:srgbClr val="545454"/>
              </a:solidFill>
              <a:latin typeface="DM Sans"/>
            </a:endParaRPr>
          </a:p>
          <a:p>
            <a:pPr marL="777342" lvl="1" indent="-388671" algn="l">
              <a:lnSpc>
                <a:spcPts val="3960"/>
              </a:lnSpc>
              <a:buFont typeface="Arial"/>
              <a:buChar char="•"/>
            </a:pPr>
            <a:r>
              <a:rPr lang="en-US" sz="3600" dirty="0" smtClean="0">
                <a:solidFill>
                  <a:srgbClr val="545454"/>
                </a:solidFill>
                <a:latin typeface="DM Sans"/>
              </a:rPr>
              <a:t>It is a B2C </a:t>
            </a:r>
            <a:r>
              <a:rPr lang="en-US" sz="3600" dirty="0" err="1" smtClean="0">
                <a:solidFill>
                  <a:srgbClr val="545454"/>
                </a:solidFill>
                <a:latin typeface="DM Sans"/>
              </a:rPr>
              <a:t>business,which</a:t>
            </a:r>
            <a:r>
              <a:rPr lang="en-US" sz="3600" dirty="0" smtClean="0">
                <a:solidFill>
                  <a:srgbClr val="545454"/>
                </a:solidFill>
                <a:latin typeface="DM Sans"/>
              </a:rPr>
              <a:t> sells almost every grocery </a:t>
            </a:r>
            <a:r>
              <a:rPr lang="en-US" sz="3600" dirty="0" err="1" smtClean="0">
                <a:solidFill>
                  <a:srgbClr val="545454"/>
                </a:solidFill>
                <a:latin typeface="DM Sans"/>
              </a:rPr>
              <a:t>item,but</a:t>
            </a:r>
            <a:r>
              <a:rPr lang="en-US" sz="3600" dirty="0" smtClean="0">
                <a:solidFill>
                  <a:srgbClr val="545454"/>
                </a:solidFill>
                <a:latin typeface="DM Sans"/>
              </a:rPr>
              <a:t> focuses majorly on fresh vegetables</a:t>
            </a:r>
            <a:r>
              <a:rPr lang="en-US" sz="3600" dirty="0" smtClean="0">
                <a:solidFill>
                  <a:srgbClr val="545454"/>
                </a:solidFill>
                <a:latin typeface="DM Sans"/>
              </a:rPr>
              <a:t>.</a:t>
            </a:r>
          </a:p>
          <a:p>
            <a:pPr marL="388671" lvl="1" algn="l">
              <a:lnSpc>
                <a:spcPts val="3960"/>
              </a:lnSpc>
            </a:pPr>
            <a:endParaRPr lang="en-US" sz="3600" dirty="0">
              <a:solidFill>
                <a:srgbClr val="545454"/>
              </a:solidFill>
              <a:latin typeface="DM Sans"/>
            </a:endParaRPr>
          </a:p>
          <a:p>
            <a:pPr marL="777342" lvl="1" indent="-388671" algn="l">
              <a:lnSpc>
                <a:spcPts val="3960"/>
              </a:lnSpc>
              <a:buFont typeface="Arial"/>
              <a:buChar char="•"/>
            </a:pPr>
            <a:r>
              <a:rPr lang="en-US" sz="3600" dirty="0" smtClean="0">
                <a:solidFill>
                  <a:srgbClr val="545454"/>
                </a:solidFill>
                <a:latin typeface="DM Sans"/>
              </a:rPr>
              <a:t>Located in the </a:t>
            </a:r>
            <a:r>
              <a:rPr lang="en-US" sz="3600" dirty="0" err="1" smtClean="0">
                <a:solidFill>
                  <a:srgbClr val="545454"/>
                </a:solidFill>
                <a:latin typeface="DM Sans"/>
              </a:rPr>
              <a:t>Saltlake</a:t>
            </a:r>
            <a:r>
              <a:rPr lang="en-US" sz="3600" dirty="0" smtClean="0">
                <a:solidFill>
                  <a:srgbClr val="545454"/>
                </a:solidFill>
                <a:latin typeface="DM Sans"/>
              </a:rPr>
              <a:t>-Sector III, the business wants me to optimize their vegetable inventory to prevent wastage of vegetables.</a:t>
            </a:r>
            <a:endParaRPr lang="en-US" sz="3600" dirty="0">
              <a:solidFill>
                <a:srgbClr val="545454"/>
              </a:solidFill>
              <a:latin typeface="DM Sans"/>
            </a:endParaRPr>
          </a:p>
        </p:txBody>
      </p:sp>
      <p:sp>
        <p:nvSpPr>
          <p:cNvPr id="10" name="Freeform 10"/>
          <p:cNvSpPr/>
          <p:nvPr/>
        </p:nvSpPr>
        <p:spPr>
          <a:xfrm>
            <a:off x="12056161" y="-2833697"/>
            <a:ext cx="5493058" cy="4114800"/>
          </a:xfrm>
          <a:custGeom>
            <a:avLst/>
            <a:gdLst/>
            <a:ahLst/>
            <a:cxnLst/>
            <a:rect l="l" t="t" r="r" b="b"/>
            <a:pathLst>
              <a:path w="5493058" h="4114800">
                <a:moveTo>
                  <a:pt x="0" y="0"/>
                </a:moveTo>
                <a:lnTo>
                  <a:pt x="5493059" y="0"/>
                </a:lnTo>
                <a:lnTo>
                  <a:pt x="5493059" y="4114800"/>
                </a:lnTo>
                <a:lnTo>
                  <a:pt x="0" y="4114800"/>
                </a:lnTo>
                <a:lnTo>
                  <a:pt x="0" y="0"/>
                </a:lnTo>
                <a:close/>
              </a:path>
            </a:pathLst>
          </a:custGeom>
          <a:blipFill>
            <a:blip r:embed="rId3">
              <a:extLst>
                <a:ext uri="{96DAC541-7B7A-43D3-8B79-37D633B846F1}">
                  <asvg:svgBlip xmlns="" xmlns:asvg="http://schemas.microsoft.com/office/drawing/2016/SVG/main" r:embed="rId6"/>
                </a:ext>
              </a:extLst>
            </a:blip>
            <a:stretch>
              <a:fillRect/>
            </a:stretch>
          </a:blipFill>
          <a:ln cap="sq">
            <a:noFill/>
            <a:prstDash val="solid"/>
            <a:miter/>
          </a:ln>
        </p:spPr>
      </p:sp>
      <p:pic>
        <p:nvPicPr>
          <p:cNvPr id="11" name="Picture 10"/>
          <p:cNvPicPr>
            <a:picLocks noChangeAspect="1"/>
          </p:cNvPicPr>
          <p:nvPr/>
        </p:nvPicPr>
        <p:blipFill rotWithShape="1">
          <a:blip r:embed="rId7" cstate="print">
            <a:extLst>
              <a:ext uri="{28A0092B-C50C-407E-A947-70E740481C1C}">
                <a14:useLocalDpi xmlns:a14="http://schemas.microsoft.com/office/drawing/2010/main" val="0"/>
              </a:ext>
            </a:extLst>
          </a:blip>
          <a:srcRect l="9090" r="23485"/>
          <a:stretch/>
        </p:blipFill>
        <p:spPr>
          <a:xfrm rot="5400000">
            <a:off x="10639261" y="733709"/>
            <a:ext cx="6781800" cy="7543800"/>
          </a:xfrm>
          <a:prstGeom prst="rect">
            <a:avLst/>
          </a:prstGeom>
        </p:spPr>
      </p:pic>
      <p:sp>
        <p:nvSpPr>
          <p:cNvPr id="12" name="Slide Number Placeholder 11"/>
          <p:cNvSpPr>
            <a:spLocks noGrp="1"/>
          </p:cNvSpPr>
          <p:nvPr>
            <p:ph type="sldNum" sz="quarter" idx="12"/>
          </p:nvPr>
        </p:nvSpPr>
        <p:spPr/>
        <p:txBody>
          <a:bodyPr/>
          <a:lstStyle/>
          <a:p>
            <a:fld id="{B6F15528-21DE-4FAA-801E-634DDDAF4B2B}" type="slidenum">
              <a:rPr lang="en-US" smtClean="0"/>
              <a:pPr/>
              <a:t>2</a:t>
            </a:fld>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sp>
      <p:grpSp>
        <p:nvGrpSpPr>
          <p:cNvPr id="3" name="Group 3"/>
          <p:cNvGrpSpPr/>
          <p:nvPr/>
        </p:nvGrpSpPr>
        <p:grpSpPr>
          <a:xfrm>
            <a:off x="2071375" y="2259812"/>
            <a:ext cx="6591578" cy="3086100"/>
            <a:chOff x="0" y="0"/>
            <a:chExt cx="1736053" cy="812800"/>
          </a:xfrm>
        </p:grpSpPr>
        <p:sp>
          <p:nvSpPr>
            <p:cNvPr id="4" name="Freeform 4"/>
            <p:cNvSpPr/>
            <p:nvPr/>
          </p:nvSpPr>
          <p:spPr>
            <a:xfrm>
              <a:off x="0" y="0"/>
              <a:ext cx="1736053" cy="812800"/>
            </a:xfrm>
            <a:custGeom>
              <a:avLst/>
              <a:gdLst/>
              <a:ahLst/>
              <a:cxnLst/>
              <a:rect l="l" t="t" r="r" b="b"/>
              <a:pathLst>
                <a:path w="1736053" h="812800">
                  <a:moveTo>
                    <a:pt x="58726" y="0"/>
                  </a:moveTo>
                  <a:lnTo>
                    <a:pt x="1677327" y="0"/>
                  </a:lnTo>
                  <a:cubicBezTo>
                    <a:pt x="1692902" y="0"/>
                    <a:pt x="1707840" y="6187"/>
                    <a:pt x="1718853" y="17200"/>
                  </a:cubicBezTo>
                  <a:cubicBezTo>
                    <a:pt x="1729866" y="28214"/>
                    <a:pt x="1736053" y="43151"/>
                    <a:pt x="1736053" y="58726"/>
                  </a:cubicBezTo>
                  <a:lnTo>
                    <a:pt x="1736053" y="754074"/>
                  </a:lnTo>
                  <a:cubicBezTo>
                    <a:pt x="1736053" y="786508"/>
                    <a:pt x="1709761" y="812800"/>
                    <a:pt x="1677327" y="812800"/>
                  </a:cubicBezTo>
                  <a:lnTo>
                    <a:pt x="58726" y="812800"/>
                  </a:lnTo>
                  <a:cubicBezTo>
                    <a:pt x="43151" y="812800"/>
                    <a:pt x="28214" y="806613"/>
                    <a:pt x="17200" y="795600"/>
                  </a:cubicBezTo>
                  <a:cubicBezTo>
                    <a:pt x="6187" y="784586"/>
                    <a:pt x="0" y="769649"/>
                    <a:pt x="0" y="754074"/>
                  </a:cubicBezTo>
                  <a:lnTo>
                    <a:pt x="0" y="58726"/>
                  </a:lnTo>
                  <a:cubicBezTo>
                    <a:pt x="0" y="43151"/>
                    <a:pt x="6187" y="28214"/>
                    <a:pt x="17200" y="17200"/>
                  </a:cubicBezTo>
                  <a:cubicBezTo>
                    <a:pt x="28214" y="6187"/>
                    <a:pt x="43151" y="0"/>
                    <a:pt x="58726" y="0"/>
                  </a:cubicBezTo>
                  <a:close/>
                </a:path>
              </a:pathLst>
            </a:custGeom>
            <a:solidFill>
              <a:srgbClr val="8AB7E2"/>
            </a:solidFill>
          </p:spPr>
        </p:sp>
        <p:sp>
          <p:nvSpPr>
            <p:cNvPr id="5" name="TextBox 5"/>
            <p:cNvSpPr txBox="1"/>
            <p:nvPr/>
          </p:nvSpPr>
          <p:spPr>
            <a:xfrm>
              <a:off x="0" y="-57150"/>
              <a:ext cx="1736053"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rot="-2700000">
            <a:off x="11386843" y="7201845"/>
            <a:ext cx="7415398" cy="3565095"/>
            <a:chOff x="0" y="0"/>
            <a:chExt cx="660400" cy="317500"/>
          </a:xfrm>
        </p:grpSpPr>
        <p:sp>
          <p:nvSpPr>
            <p:cNvPr id="7" name="Freeform 7"/>
            <p:cNvSpPr/>
            <p:nvPr/>
          </p:nvSpPr>
          <p:spPr>
            <a:xfrm>
              <a:off x="0" y="0"/>
              <a:ext cx="660400" cy="317500"/>
            </a:xfrm>
            <a:custGeom>
              <a:avLst/>
              <a:gdLst/>
              <a:ahLst/>
              <a:cxnLst/>
              <a:rect l="l" t="t" r="r" b="b"/>
              <a:pathLst>
                <a:path w="660400" h="3175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17500"/>
                  </a:cubicBezTo>
                  <a:lnTo>
                    <a:pt x="660400" y="317500"/>
                  </a:lnTo>
                  <a:lnTo>
                    <a:pt x="0" y="317500"/>
                  </a:lnTo>
                  <a:lnTo>
                    <a:pt x="0" y="317500"/>
                  </a:lnTo>
                  <a:cubicBezTo>
                    <a:pt x="1782" y="185660"/>
                    <a:pt x="93019" y="64045"/>
                    <a:pt x="220252" y="19070"/>
                  </a:cubicBezTo>
                  <a:close/>
                </a:path>
              </a:pathLst>
            </a:custGeom>
            <a:solidFill>
              <a:srgbClr val="000000">
                <a:alpha val="0"/>
              </a:srgbClr>
            </a:solidFill>
            <a:ln w="28575" cap="sq">
              <a:solidFill>
                <a:srgbClr val="8CA9AD"/>
              </a:solidFill>
              <a:prstDash val="solid"/>
              <a:miter/>
            </a:ln>
          </p:spPr>
        </p:sp>
        <p:sp>
          <p:nvSpPr>
            <p:cNvPr id="8" name="TextBox 8"/>
            <p:cNvSpPr txBox="1"/>
            <p:nvPr/>
          </p:nvSpPr>
          <p:spPr>
            <a:xfrm>
              <a:off x="0" y="146050"/>
              <a:ext cx="660400" cy="171450"/>
            </a:xfrm>
            <a:prstGeom prst="rect">
              <a:avLst/>
            </a:prstGeom>
          </p:spPr>
          <p:txBody>
            <a:bodyPr lIns="50800" tIns="50800" rIns="50800" bIns="50800" rtlCol="0" anchor="ctr"/>
            <a:lstStyle/>
            <a:p>
              <a:pPr algn="ctr">
                <a:lnSpc>
                  <a:spcPts val="2553"/>
                </a:lnSpc>
              </a:pPr>
              <a:endParaRPr/>
            </a:p>
          </p:txBody>
        </p:sp>
      </p:grpSp>
      <p:sp>
        <p:nvSpPr>
          <p:cNvPr id="9" name="AutoShape 9"/>
          <p:cNvSpPr/>
          <p:nvPr/>
        </p:nvSpPr>
        <p:spPr>
          <a:xfrm flipV="1">
            <a:off x="14131544" y="7969488"/>
            <a:ext cx="5132702" cy="5185216"/>
          </a:xfrm>
          <a:prstGeom prst="line">
            <a:avLst/>
          </a:prstGeom>
          <a:ln w="28575" cap="flat">
            <a:solidFill>
              <a:srgbClr val="8CA9AD"/>
            </a:solidFill>
            <a:prstDash val="solid"/>
            <a:headEnd type="none" w="sm" len="sm"/>
            <a:tailEnd type="none" w="sm" len="sm"/>
          </a:ln>
        </p:spPr>
      </p:sp>
      <p:sp>
        <p:nvSpPr>
          <p:cNvPr id="10" name="AutoShape 10"/>
          <p:cNvSpPr/>
          <p:nvPr/>
        </p:nvSpPr>
        <p:spPr>
          <a:xfrm flipV="1">
            <a:off x="14444220" y="8329798"/>
            <a:ext cx="5038853" cy="5038853"/>
          </a:xfrm>
          <a:prstGeom prst="line">
            <a:avLst/>
          </a:prstGeom>
          <a:ln w="28575" cap="flat">
            <a:solidFill>
              <a:srgbClr val="8CA9AD"/>
            </a:solidFill>
            <a:prstDash val="solid"/>
            <a:headEnd type="none" w="sm" len="sm"/>
            <a:tailEnd type="none" w="sm" len="sm"/>
          </a:ln>
        </p:spPr>
      </p:sp>
      <p:sp>
        <p:nvSpPr>
          <p:cNvPr id="11" name="AutoShape 11"/>
          <p:cNvSpPr/>
          <p:nvPr/>
        </p:nvSpPr>
        <p:spPr>
          <a:xfrm flipV="1">
            <a:off x="14802690" y="8681112"/>
            <a:ext cx="4867141" cy="4867141"/>
          </a:xfrm>
          <a:prstGeom prst="line">
            <a:avLst/>
          </a:prstGeom>
          <a:ln w="28575" cap="flat">
            <a:solidFill>
              <a:srgbClr val="8CA9AD"/>
            </a:solidFill>
            <a:prstDash val="solid"/>
            <a:headEnd type="none" w="sm" len="sm"/>
            <a:tailEnd type="none" w="sm" len="sm"/>
          </a:ln>
        </p:spPr>
      </p:sp>
      <p:grpSp>
        <p:nvGrpSpPr>
          <p:cNvPr id="12" name="Group 12"/>
          <p:cNvGrpSpPr/>
          <p:nvPr/>
        </p:nvGrpSpPr>
        <p:grpSpPr>
          <a:xfrm>
            <a:off x="10234164" y="2168728"/>
            <a:ext cx="6591578" cy="3086100"/>
            <a:chOff x="0" y="0"/>
            <a:chExt cx="1736053" cy="812800"/>
          </a:xfrm>
        </p:grpSpPr>
        <p:sp>
          <p:nvSpPr>
            <p:cNvPr id="13" name="Freeform 13"/>
            <p:cNvSpPr/>
            <p:nvPr/>
          </p:nvSpPr>
          <p:spPr>
            <a:xfrm>
              <a:off x="0" y="0"/>
              <a:ext cx="1736053" cy="812800"/>
            </a:xfrm>
            <a:custGeom>
              <a:avLst/>
              <a:gdLst/>
              <a:ahLst/>
              <a:cxnLst/>
              <a:rect l="l" t="t" r="r" b="b"/>
              <a:pathLst>
                <a:path w="1736053" h="812800">
                  <a:moveTo>
                    <a:pt x="58726" y="0"/>
                  </a:moveTo>
                  <a:lnTo>
                    <a:pt x="1677327" y="0"/>
                  </a:lnTo>
                  <a:cubicBezTo>
                    <a:pt x="1692902" y="0"/>
                    <a:pt x="1707840" y="6187"/>
                    <a:pt x="1718853" y="17200"/>
                  </a:cubicBezTo>
                  <a:cubicBezTo>
                    <a:pt x="1729866" y="28214"/>
                    <a:pt x="1736053" y="43151"/>
                    <a:pt x="1736053" y="58726"/>
                  </a:cubicBezTo>
                  <a:lnTo>
                    <a:pt x="1736053" y="754074"/>
                  </a:lnTo>
                  <a:cubicBezTo>
                    <a:pt x="1736053" y="786508"/>
                    <a:pt x="1709761" y="812800"/>
                    <a:pt x="1677327" y="812800"/>
                  </a:cubicBezTo>
                  <a:lnTo>
                    <a:pt x="58726" y="812800"/>
                  </a:lnTo>
                  <a:cubicBezTo>
                    <a:pt x="43151" y="812800"/>
                    <a:pt x="28214" y="806613"/>
                    <a:pt x="17200" y="795600"/>
                  </a:cubicBezTo>
                  <a:cubicBezTo>
                    <a:pt x="6187" y="784586"/>
                    <a:pt x="0" y="769649"/>
                    <a:pt x="0" y="754074"/>
                  </a:cubicBezTo>
                  <a:lnTo>
                    <a:pt x="0" y="58726"/>
                  </a:lnTo>
                  <a:cubicBezTo>
                    <a:pt x="0" y="43151"/>
                    <a:pt x="6187" y="28214"/>
                    <a:pt x="17200" y="17200"/>
                  </a:cubicBezTo>
                  <a:cubicBezTo>
                    <a:pt x="28214" y="6187"/>
                    <a:pt x="43151" y="0"/>
                    <a:pt x="58726" y="0"/>
                  </a:cubicBezTo>
                  <a:close/>
                </a:path>
              </a:pathLst>
            </a:custGeom>
            <a:solidFill>
              <a:srgbClr val="8AB7E2"/>
            </a:solidFill>
          </p:spPr>
        </p:sp>
        <p:sp>
          <p:nvSpPr>
            <p:cNvPr id="14" name="TextBox 14"/>
            <p:cNvSpPr txBox="1"/>
            <p:nvPr/>
          </p:nvSpPr>
          <p:spPr>
            <a:xfrm>
              <a:off x="0" y="-57150"/>
              <a:ext cx="1736053"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342048" y="2962667"/>
            <a:ext cx="1543050" cy="1543050"/>
            <a:chOff x="22228" y="-36172"/>
            <a:chExt cx="812800" cy="812800"/>
          </a:xfrm>
        </p:grpSpPr>
        <p:sp>
          <p:nvSpPr>
            <p:cNvPr id="16" name="Freeform 16"/>
            <p:cNvSpPr/>
            <p:nvPr/>
          </p:nvSpPr>
          <p:spPr>
            <a:xfrm>
              <a:off x="22228" y="-36172"/>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6D73"/>
            </a:solidFill>
          </p:spPr>
          <p:txBody>
            <a:bodyPr/>
            <a:lstStyle/>
            <a:p>
              <a:endParaRPr lang="en-IN" dirty="0"/>
            </a:p>
          </p:txBody>
        </p:sp>
        <p:sp>
          <p:nvSpPr>
            <p:cNvPr id="17" name="TextBox 17"/>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9462639" y="3031337"/>
            <a:ext cx="1543050" cy="1543050"/>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6D73"/>
            </a:solidFill>
          </p:spPr>
        </p:sp>
        <p:sp>
          <p:nvSpPr>
            <p:cNvPr id="20" name="TextBox 20"/>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grpSp>
        <p:nvGrpSpPr>
          <p:cNvPr id="31" name="Group 31"/>
          <p:cNvGrpSpPr/>
          <p:nvPr/>
        </p:nvGrpSpPr>
        <p:grpSpPr>
          <a:xfrm>
            <a:off x="5848211" y="6096219"/>
            <a:ext cx="6591578" cy="3086100"/>
            <a:chOff x="0" y="0"/>
            <a:chExt cx="1736053" cy="812800"/>
          </a:xfrm>
        </p:grpSpPr>
        <p:sp>
          <p:nvSpPr>
            <p:cNvPr id="32" name="Freeform 32"/>
            <p:cNvSpPr/>
            <p:nvPr/>
          </p:nvSpPr>
          <p:spPr>
            <a:xfrm>
              <a:off x="0" y="0"/>
              <a:ext cx="1736053" cy="812800"/>
            </a:xfrm>
            <a:custGeom>
              <a:avLst/>
              <a:gdLst/>
              <a:ahLst/>
              <a:cxnLst/>
              <a:rect l="l" t="t" r="r" b="b"/>
              <a:pathLst>
                <a:path w="1736053" h="812800">
                  <a:moveTo>
                    <a:pt x="58726" y="0"/>
                  </a:moveTo>
                  <a:lnTo>
                    <a:pt x="1677327" y="0"/>
                  </a:lnTo>
                  <a:cubicBezTo>
                    <a:pt x="1692902" y="0"/>
                    <a:pt x="1707840" y="6187"/>
                    <a:pt x="1718853" y="17200"/>
                  </a:cubicBezTo>
                  <a:cubicBezTo>
                    <a:pt x="1729866" y="28214"/>
                    <a:pt x="1736053" y="43151"/>
                    <a:pt x="1736053" y="58726"/>
                  </a:cubicBezTo>
                  <a:lnTo>
                    <a:pt x="1736053" y="754074"/>
                  </a:lnTo>
                  <a:cubicBezTo>
                    <a:pt x="1736053" y="786508"/>
                    <a:pt x="1709761" y="812800"/>
                    <a:pt x="1677327" y="812800"/>
                  </a:cubicBezTo>
                  <a:lnTo>
                    <a:pt x="58726" y="812800"/>
                  </a:lnTo>
                  <a:cubicBezTo>
                    <a:pt x="43151" y="812800"/>
                    <a:pt x="28214" y="806613"/>
                    <a:pt x="17200" y="795600"/>
                  </a:cubicBezTo>
                  <a:cubicBezTo>
                    <a:pt x="6187" y="784586"/>
                    <a:pt x="0" y="769649"/>
                    <a:pt x="0" y="754074"/>
                  </a:cubicBezTo>
                  <a:lnTo>
                    <a:pt x="0" y="58726"/>
                  </a:lnTo>
                  <a:cubicBezTo>
                    <a:pt x="0" y="43151"/>
                    <a:pt x="6187" y="28214"/>
                    <a:pt x="17200" y="17200"/>
                  </a:cubicBezTo>
                  <a:cubicBezTo>
                    <a:pt x="28214" y="6187"/>
                    <a:pt x="43151" y="0"/>
                    <a:pt x="58726" y="0"/>
                  </a:cubicBezTo>
                  <a:close/>
                </a:path>
              </a:pathLst>
            </a:custGeom>
            <a:solidFill>
              <a:srgbClr val="8AB7E2"/>
            </a:solidFill>
          </p:spPr>
        </p:sp>
        <p:sp>
          <p:nvSpPr>
            <p:cNvPr id="33" name="TextBox 33"/>
            <p:cNvSpPr txBox="1"/>
            <p:nvPr/>
          </p:nvSpPr>
          <p:spPr>
            <a:xfrm>
              <a:off x="0" y="-57150"/>
              <a:ext cx="1736053" cy="869950"/>
            </a:xfrm>
            <a:prstGeom prst="rect">
              <a:avLst/>
            </a:prstGeom>
          </p:spPr>
          <p:txBody>
            <a:bodyPr lIns="50800" tIns="50800" rIns="50800" bIns="50800" rtlCol="0" anchor="ctr"/>
            <a:lstStyle/>
            <a:p>
              <a:pPr algn="ctr">
                <a:lnSpc>
                  <a:spcPts val="2659"/>
                </a:lnSpc>
                <a:spcBef>
                  <a:spcPct val="0"/>
                </a:spcBef>
              </a:pPr>
              <a:endParaRPr/>
            </a:p>
          </p:txBody>
        </p:sp>
      </p:grpSp>
      <p:grpSp>
        <p:nvGrpSpPr>
          <p:cNvPr id="34" name="Group 34"/>
          <p:cNvGrpSpPr/>
          <p:nvPr/>
        </p:nvGrpSpPr>
        <p:grpSpPr>
          <a:xfrm>
            <a:off x="5076686" y="6867744"/>
            <a:ext cx="1543050" cy="1543050"/>
            <a:chOff x="0" y="0"/>
            <a:chExt cx="812800" cy="812800"/>
          </a:xfrm>
        </p:grpSpPr>
        <p:sp>
          <p:nvSpPr>
            <p:cNvPr id="35" name="Freeform 3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6D73"/>
            </a:solidFill>
          </p:spPr>
        </p:sp>
        <p:sp>
          <p:nvSpPr>
            <p:cNvPr id="36" name="TextBox 36"/>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sp>
        <p:nvSpPr>
          <p:cNvPr id="39" name="TextBox 39"/>
          <p:cNvSpPr txBox="1"/>
          <p:nvPr/>
        </p:nvSpPr>
        <p:spPr>
          <a:xfrm>
            <a:off x="3100909" y="2536214"/>
            <a:ext cx="5487071" cy="2693045"/>
          </a:xfrm>
          <a:prstGeom prst="rect">
            <a:avLst/>
          </a:prstGeom>
        </p:spPr>
        <p:txBody>
          <a:bodyPr wrap="square" lIns="0" tIns="0" rIns="0" bIns="0" rtlCol="0" anchor="t">
            <a:spAutoFit/>
          </a:bodyPr>
          <a:lstStyle/>
          <a:p>
            <a:pPr>
              <a:lnSpc>
                <a:spcPts val="4159"/>
              </a:lnSpc>
            </a:pPr>
            <a:r>
              <a:rPr lang="en-US" sz="3199" dirty="0" smtClean="0">
                <a:solidFill>
                  <a:srgbClr val="FFFFFF"/>
                </a:solidFill>
                <a:latin typeface="DM Sans Italics"/>
              </a:rPr>
              <a:t>It </a:t>
            </a:r>
            <a:r>
              <a:rPr lang="en-US" sz="3199" dirty="0">
                <a:solidFill>
                  <a:srgbClr val="FFFFFF"/>
                </a:solidFill>
                <a:latin typeface="DM Sans Italics"/>
              </a:rPr>
              <a:t>faces a significant challenge with the spoilage of fresh vegetables, leading to considerable waste and financial losses</a:t>
            </a:r>
          </a:p>
        </p:txBody>
      </p:sp>
      <p:sp>
        <p:nvSpPr>
          <p:cNvPr id="40" name="TextBox 40"/>
          <p:cNvSpPr txBox="1"/>
          <p:nvPr/>
        </p:nvSpPr>
        <p:spPr>
          <a:xfrm>
            <a:off x="3121973" y="1133475"/>
            <a:ext cx="12044053" cy="809625"/>
          </a:xfrm>
          <a:prstGeom prst="rect">
            <a:avLst/>
          </a:prstGeom>
        </p:spPr>
        <p:txBody>
          <a:bodyPr lIns="0" tIns="0" rIns="0" bIns="0" rtlCol="0" anchor="t">
            <a:spAutoFit/>
          </a:bodyPr>
          <a:lstStyle/>
          <a:p>
            <a:pPr algn="ctr">
              <a:lnSpc>
                <a:spcPts val="6000"/>
              </a:lnSpc>
            </a:pPr>
            <a:r>
              <a:rPr lang="en-US" sz="6000">
                <a:solidFill>
                  <a:srgbClr val="227C9D"/>
                </a:solidFill>
                <a:latin typeface="Kollektif Bold"/>
              </a:rPr>
              <a:t>CHALLENGES </a:t>
            </a:r>
          </a:p>
        </p:txBody>
      </p:sp>
      <p:sp>
        <p:nvSpPr>
          <p:cNvPr id="41" name="TextBox 41"/>
          <p:cNvSpPr txBox="1"/>
          <p:nvPr/>
        </p:nvSpPr>
        <p:spPr>
          <a:xfrm>
            <a:off x="11500989" y="2590467"/>
            <a:ext cx="5530100" cy="2257028"/>
          </a:xfrm>
          <a:prstGeom prst="rect">
            <a:avLst/>
          </a:prstGeom>
        </p:spPr>
        <p:txBody>
          <a:bodyPr wrap="square" lIns="0" tIns="0" rIns="0" bIns="0" rtlCol="0" anchor="t">
            <a:spAutoFit/>
          </a:bodyPr>
          <a:lstStyle/>
          <a:p>
            <a:pPr>
              <a:lnSpc>
                <a:spcPts val="4419"/>
              </a:lnSpc>
            </a:pPr>
            <a:r>
              <a:rPr lang="en-US" sz="3399" dirty="0" smtClean="0">
                <a:solidFill>
                  <a:srgbClr val="FFFFFF"/>
                </a:solidFill>
                <a:latin typeface="DM Sans Italics"/>
              </a:rPr>
              <a:t>It </a:t>
            </a:r>
            <a:r>
              <a:rPr lang="en-US" sz="3399" dirty="0">
                <a:solidFill>
                  <a:srgbClr val="FFFFFF"/>
                </a:solidFill>
                <a:latin typeface="DM Sans Italics"/>
              </a:rPr>
              <a:t>is encountering intense competition from online platforms like </a:t>
            </a:r>
            <a:r>
              <a:rPr lang="en-US" sz="3399" dirty="0" err="1">
                <a:solidFill>
                  <a:srgbClr val="FFFFFF"/>
                </a:solidFill>
                <a:latin typeface="DM Sans Italics"/>
              </a:rPr>
              <a:t>Blinkit</a:t>
            </a:r>
            <a:r>
              <a:rPr lang="en-US" sz="3399" dirty="0">
                <a:solidFill>
                  <a:srgbClr val="FFFFFF"/>
                </a:solidFill>
                <a:latin typeface="DM Sans Italics"/>
              </a:rPr>
              <a:t> and </a:t>
            </a:r>
            <a:r>
              <a:rPr lang="en-US" sz="3399" dirty="0" err="1">
                <a:solidFill>
                  <a:srgbClr val="FFFFFF"/>
                </a:solidFill>
                <a:latin typeface="DM Sans Italics"/>
              </a:rPr>
              <a:t>BigBasket</a:t>
            </a:r>
            <a:r>
              <a:rPr lang="en-US" sz="3399" dirty="0">
                <a:solidFill>
                  <a:srgbClr val="FFFFFF"/>
                </a:solidFill>
                <a:latin typeface="DM Sans Italics"/>
              </a:rPr>
              <a:t>. </a:t>
            </a:r>
          </a:p>
        </p:txBody>
      </p:sp>
      <p:sp>
        <p:nvSpPr>
          <p:cNvPr id="42" name="TextBox 42"/>
          <p:cNvSpPr txBox="1"/>
          <p:nvPr/>
        </p:nvSpPr>
        <p:spPr>
          <a:xfrm>
            <a:off x="7111093" y="7031578"/>
            <a:ext cx="4703093" cy="1692771"/>
          </a:xfrm>
          <a:prstGeom prst="rect">
            <a:avLst/>
          </a:prstGeom>
        </p:spPr>
        <p:txBody>
          <a:bodyPr lIns="0" tIns="0" rIns="0" bIns="0" rtlCol="0" anchor="t">
            <a:spAutoFit/>
          </a:bodyPr>
          <a:lstStyle/>
          <a:p>
            <a:pPr algn="l">
              <a:lnSpc>
                <a:spcPts val="4419"/>
              </a:lnSpc>
            </a:pPr>
            <a:r>
              <a:rPr lang="en-US" sz="3399" dirty="0" smtClean="0">
                <a:solidFill>
                  <a:srgbClr val="FFFFFF"/>
                </a:solidFill>
                <a:latin typeface="DM Sans Italics"/>
              </a:rPr>
              <a:t>Wants to expand the </a:t>
            </a:r>
            <a:r>
              <a:rPr lang="en-US" sz="3399" dirty="0" err="1" smtClean="0">
                <a:solidFill>
                  <a:srgbClr val="FFFFFF"/>
                </a:solidFill>
                <a:latin typeface="DM Sans Italics"/>
              </a:rPr>
              <a:t>business,but</a:t>
            </a:r>
            <a:r>
              <a:rPr lang="en-US" sz="3399" dirty="0" smtClean="0">
                <a:solidFill>
                  <a:srgbClr val="FFFFFF"/>
                </a:solidFill>
                <a:latin typeface="DM Sans Italics"/>
              </a:rPr>
              <a:t> lacks funds.</a:t>
            </a:r>
            <a:endParaRPr lang="en-US" sz="3399" dirty="0">
              <a:solidFill>
                <a:srgbClr val="FFFFFF"/>
              </a:solidFill>
              <a:latin typeface="DM Sans Italics"/>
            </a:endParaRPr>
          </a:p>
        </p:txBody>
      </p:sp>
      <p:grpSp>
        <p:nvGrpSpPr>
          <p:cNvPr id="73" name="Group 21">
            <a:extLst>
              <a:ext uri="{FF2B5EF4-FFF2-40B4-BE49-F238E27FC236}">
                <a16:creationId xmlns="" xmlns:a16="http://schemas.microsoft.com/office/drawing/2014/main" id="{DDFC2533-1BB8-A92D-BCFE-630257DBFD9F}"/>
              </a:ext>
            </a:extLst>
          </p:cNvPr>
          <p:cNvGrpSpPr/>
          <p:nvPr/>
        </p:nvGrpSpPr>
        <p:grpSpPr>
          <a:xfrm rot="2700000">
            <a:off x="-2361110" y="-3991078"/>
            <a:ext cx="7415398" cy="3565095"/>
            <a:chOff x="0" y="0"/>
            <a:chExt cx="660400" cy="317500"/>
          </a:xfrm>
        </p:grpSpPr>
        <p:sp>
          <p:nvSpPr>
            <p:cNvPr id="74" name="Freeform 22">
              <a:extLst>
                <a:ext uri="{FF2B5EF4-FFF2-40B4-BE49-F238E27FC236}">
                  <a16:creationId xmlns="" xmlns:a16="http://schemas.microsoft.com/office/drawing/2014/main" id="{77EBB398-7B34-3A1E-E7D8-4BBD42DED5FA}"/>
                </a:ext>
              </a:extLst>
            </p:cNvPr>
            <p:cNvSpPr/>
            <p:nvPr/>
          </p:nvSpPr>
          <p:spPr>
            <a:xfrm>
              <a:off x="0" y="0"/>
              <a:ext cx="660400" cy="317500"/>
            </a:xfrm>
            <a:custGeom>
              <a:avLst/>
              <a:gdLst/>
              <a:ahLst/>
              <a:cxnLst/>
              <a:rect l="l" t="t" r="r" b="b"/>
              <a:pathLst>
                <a:path w="660400" h="3175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17500"/>
                  </a:cubicBezTo>
                  <a:lnTo>
                    <a:pt x="660400" y="317500"/>
                  </a:lnTo>
                  <a:lnTo>
                    <a:pt x="0" y="317500"/>
                  </a:lnTo>
                  <a:lnTo>
                    <a:pt x="0" y="317500"/>
                  </a:lnTo>
                  <a:cubicBezTo>
                    <a:pt x="1782" y="185660"/>
                    <a:pt x="93019" y="64045"/>
                    <a:pt x="220252" y="19070"/>
                  </a:cubicBezTo>
                  <a:close/>
                </a:path>
              </a:pathLst>
            </a:custGeom>
            <a:solidFill>
              <a:srgbClr val="000000">
                <a:alpha val="0"/>
              </a:srgbClr>
            </a:solidFill>
            <a:ln w="28575" cap="sq">
              <a:solidFill>
                <a:srgbClr val="8CA9AD"/>
              </a:solidFill>
              <a:prstDash val="solid"/>
              <a:miter/>
            </a:ln>
          </p:spPr>
        </p:sp>
        <p:sp>
          <p:nvSpPr>
            <p:cNvPr id="75" name="TextBox 23">
              <a:extLst>
                <a:ext uri="{FF2B5EF4-FFF2-40B4-BE49-F238E27FC236}">
                  <a16:creationId xmlns="" xmlns:a16="http://schemas.microsoft.com/office/drawing/2014/main" id="{586F6668-1359-C57F-F217-F5565D2B482D}"/>
                </a:ext>
              </a:extLst>
            </p:cNvPr>
            <p:cNvSpPr txBox="1"/>
            <p:nvPr/>
          </p:nvSpPr>
          <p:spPr>
            <a:xfrm>
              <a:off x="0" y="146050"/>
              <a:ext cx="660400" cy="171450"/>
            </a:xfrm>
            <a:prstGeom prst="rect">
              <a:avLst/>
            </a:prstGeom>
          </p:spPr>
          <p:txBody>
            <a:bodyPr lIns="50800" tIns="50800" rIns="50800" bIns="50800" rtlCol="0" anchor="ctr"/>
            <a:lstStyle/>
            <a:p>
              <a:pPr algn="ctr">
                <a:lnSpc>
                  <a:spcPts val="2553"/>
                </a:lnSpc>
              </a:pPr>
              <a:endParaRPr/>
            </a:p>
          </p:txBody>
        </p:sp>
      </p:grpSp>
      <p:sp>
        <p:nvSpPr>
          <p:cNvPr id="76" name="AutoShape 24">
            <a:extLst>
              <a:ext uri="{FF2B5EF4-FFF2-40B4-BE49-F238E27FC236}">
                <a16:creationId xmlns="" xmlns:a16="http://schemas.microsoft.com/office/drawing/2014/main" id="{A6A95418-955C-C520-03FD-2D8E18515FF9}"/>
              </a:ext>
            </a:extLst>
          </p:cNvPr>
          <p:cNvSpPr/>
          <p:nvPr/>
        </p:nvSpPr>
        <p:spPr>
          <a:xfrm>
            <a:off x="-2823724" y="-3171529"/>
            <a:ext cx="5185216" cy="5132702"/>
          </a:xfrm>
          <a:prstGeom prst="line">
            <a:avLst/>
          </a:prstGeom>
          <a:ln w="28575" cap="flat">
            <a:solidFill>
              <a:srgbClr val="8CA9AD"/>
            </a:solidFill>
            <a:prstDash val="solid"/>
            <a:headEnd type="none" w="sm" len="sm"/>
            <a:tailEnd type="none" w="sm" len="sm"/>
          </a:ln>
        </p:spPr>
      </p:sp>
      <p:sp>
        <p:nvSpPr>
          <p:cNvPr id="77" name="AutoShape 25">
            <a:extLst>
              <a:ext uri="{FF2B5EF4-FFF2-40B4-BE49-F238E27FC236}">
                <a16:creationId xmlns="" xmlns:a16="http://schemas.microsoft.com/office/drawing/2014/main" id="{7025E57E-69BB-3362-F7B3-CE1BB3865BE9}"/>
              </a:ext>
            </a:extLst>
          </p:cNvPr>
          <p:cNvSpPr/>
          <p:nvPr/>
        </p:nvSpPr>
        <p:spPr>
          <a:xfrm>
            <a:off x="-3037671" y="-2858852"/>
            <a:ext cx="5038853" cy="5038853"/>
          </a:xfrm>
          <a:prstGeom prst="line">
            <a:avLst/>
          </a:prstGeom>
          <a:ln w="28575" cap="flat">
            <a:solidFill>
              <a:srgbClr val="8CA9AD"/>
            </a:solidFill>
            <a:prstDash val="solid"/>
            <a:headEnd type="none" w="sm" len="sm"/>
            <a:tailEnd type="none" w="sm" len="sm"/>
          </a:ln>
        </p:spPr>
      </p:sp>
      <p:sp>
        <p:nvSpPr>
          <p:cNvPr id="78" name="AutoShape 26">
            <a:extLst>
              <a:ext uri="{FF2B5EF4-FFF2-40B4-BE49-F238E27FC236}">
                <a16:creationId xmlns="" xmlns:a16="http://schemas.microsoft.com/office/drawing/2014/main" id="{F39C899F-AA4A-C580-9679-5902A3550890}"/>
              </a:ext>
            </a:extLst>
          </p:cNvPr>
          <p:cNvSpPr/>
          <p:nvPr/>
        </p:nvSpPr>
        <p:spPr>
          <a:xfrm>
            <a:off x="-3217272" y="-2500382"/>
            <a:ext cx="4867141" cy="4867141"/>
          </a:xfrm>
          <a:prstGeom prst="line">
            <a:avLst/>
          </a:prstGeom>
          <a:ln w="28575" cap="flat">
            <a:solidFill>
              <a:srgbClr val="8CA9AD"/>
            </a:solidFill>
            <a:prstDash val="solid"/>
            <a:headEnd type="none" w="sm" len="sm"/>
            <a:tailEnd type="none" w="sm" len="sm"/>
          </a:ln>
        </p:spPr>
      </p:sp>
      <p:sp>
        <p:nvSpPr>
          <p:cNvPr id="79" name="AutoShape 27">
            <a:extLst>
              <a:ext uri="{FF2B5EF4-FFF2-40B4-BE49-F238E27FC236}">
                <a16:creationId xmlns="" xmlns:a16="http://schemas.microsoft.com/office/drawing/2014/main" id="{DBF8D400-9357-B15F-683D-267591474963}"/>
              </a:ext>
            </a:extLst>
          </p:cNvPr>
          <p:cNvSpPr/>
          <p:nvPr/>
        </p:nvSpPr>
        <p:spPr>
          <a:xfrm>
            <a:off x="-3343927" y="-2114115"/>
            <a:ext cx="4690515" cy="4690515"/>
          </a:xfrm>
          <a:prstGeom prst="line">
            <a:avLst/>
          </a:prstGeom>
          <a:ln w="28575" cap="flat">
            <a:solidFill>
              <a:srgbClr val="8CA9AD"/>
            </a:solidFill>
            <a:prstDash val="solid"/>
            <a:headEnd type="none" w="sm" len="sm"/>
            <a:tailEnd type="none" w="sm" len="sm"/>
          </a:ln>
        </p:spPr>
      </p:sp>
      <p:sp>
        <p:nvSpPr>
          <p:cNvPr id="80" name="AutoShape 28">
            <a:extLst>
              <a:ext uri="{FF2B5EF4-FFF2-40B4-BE49-F238E27FC236}">
                <a16:creationId xmlns="" xmlns:a16="http://schemas.microsoft.com/office/drawing/2014/main" id="{4D780ED2-D9F9-FF29-F070-09A63D3EE0C4}"/>
              </a:ext>
            </a:extLst>
          </p:cNvPr>
          <p:cNvSpPr/>
          <p:nvPr/>
        </p:nvSpPr>
        <p:spPr>
          <a:xfrm>
            <a:off x="-3487781" y="-1674438"/>
            <a:ext cx="4347674" cy="4347674"/>
          </a:xfrm>
          <a:prstGeom prst="line">
            <a:avLst/>
          </a:prstGeom>
          <a:ln w="28575" cap="flat">
            <a:solidFill>
              <a:srgbClr val="8CA9AD"/>
            </a:solidFill>
            <a:prstDash val="solid"/>
            <a:headEnd type="none" w="sm" len="sm"/>
            <a:tailEnd type="none" w="sm" len="sm"/>
          </a:ln>
        </p:spPr>
      </p:sp>
      <p:sp>
        <p:nvSpPr>
          <p:cNvPr id="81" name="AutoShape 29">
            <a:extLst>
              <a:ext uri="{FF2B5EF4-FFF2-40B4-BE49-F238E27FC236}">
                <a16:creationId xmlns="" xmlns:a16="http://schemas.microsoft.com/office/drawing/2014/main" id="{F51C2063-C3F7-84E2-ED7F-48A8F6930DA9}"/>
              </a:ext>
            </a:extLst>
          </p:cNvPr>
          <p:cNvSpPr/>
          <p:nvPr/>
        </p:nvSpPr>
        <p:spPr>
          <a:xfrm>
            <a:off x="-3608601" y="-1230714"/>
            <a:ext cx="3963599" cy="3985594"/>
          </a:xfrm>
          <a:prstGeom prst="line">
            <a:avLst/>
          </a:prstGeom>
          <a:ln w="28575" cap="flat">
            <a:solidFill>
              <a:srgbClr val="8CA9AD"/>
            </a:solidFill>
            <a:prstDash val="solid"/>
            <a:headEnd type="none" w="sm" len="sm"/>
            <a:tailEnd type="none" w="sm" len="sm"/>
          </a:ln>
        </p:spPr>
      </p:sp>
      <p:sp>
        <p:nvSpPr>
          <p:cNvPr id="82" name="AutoShape 30">
            <a:extLst>
              <a:ext uri="{FF2B5EF4-FFF2-40B4-BE49-F238E27FC236}">
                <a16:creationId xmlns="" xmlns:a16="http://schemas.microsoft.com/office/drawing/2014/main" id="{9C44FB8A-3FE6-2A5F-E18D-DFB40068083F}"/>
              </a:ext>
            </a:extLst>
          </p:cNvPr>
          <p:cNvSpPr/>
          <p:nvPr/>
        </p:nvSpPr>
        <p:spPr>
          <a:xfrm>
            <a:off x="-3582833" y="-669081"/>
            <a:ext cx="3377485" cy="3360058"/>
          </a:xfrm>
          <a:prstGeom prst="line">
            <a:avLst/>
          </a:prstGeom>
          <a:ln w="28575" cap="flat">
            <a:solidFill>
              <a:srgbClr val="8CA9AD"/>
            </a:solidFill>
            <a:prstDash val="solid"/>
            <a:headEnd type="none" w="sm" len="sm"/>
            <a:tailEnd type="none" w="sm" len="sm"/>
          </a:ln>
        </p:spPr>
      </p:sp>
      <p:sp>
        <p:nvSpPr>
          <p:cNvPr id="23" name="Slide Number Placeholder 22"/>
          <p:cNvSpPr>
            <a:spLocks noGrp="1"/>
          </p:cNvSpPr>
          <p:nvPr>
            <p:ph type="sldNum" sz="quarter" idx="12"/>
          </p:nvPr>
        </p:nvSpPr>
        <p:spPr/>
        <p:txBody>
          <a:bodyPr/>
          <a:lstStyle/>
          <a:p>
            <a:fld id="{B6F15528-21DE-4FAA-801E-634DDDAF4B2B}" type="slidenum">
              <a:rPr lang="en-US" smtClean="0"/>
              <a:pPr/>
              <a:t>3</a:t>
            </a:fld>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37338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sp>
      <p:sp>
        <p:nvSpPr>
          <p:cNvPr id="3" name="TextBox 3"/>
          <p:cNvSpPr txBox="1"/>
          <p:nvPr/>
        </p:nvSpPr>
        <p:spPr>
          <a:xfrm>
            <a:off x="995718" y="933051"/>
            <a:ext cx="12044053" cy="1571625"/>
          </a:xfrm>
          <a:prstGeom prst="rect">
            <a:avLst/>
          </a:prstGeom>
        </p:spPr>
        <p:txBody>
          <a:bodyPr lIns="0" tIns="0" rIns="0" bIns="0" rtlCol="0" anchor="t">
            <a:spAutoFit/>
          </a:bodyPr>
          <a:lstStyle/>
          <a:p>
            <a:pPr algn="l">
              <a:lnSpc>
                <a:spcPts val="6000"/>
              </a:lnSpc>
            </a:pPr>
            <a:r>
              <a:rPr lang="en-US" sz="6000" dirty="0">
                <a:solidFill>
                  <a:srgbClr val="227C9D"/>
                </a:solidFill>
                <a:latin typeface="Kollektif Bold"/>
              </a:rPr>
              <a:t>DATA </a:t>
            </a:r>
          </a:p>
          <a:p>
            <a:pPr algn="l">
              <a:lnSpc>
                <a:spcPts val="6000"/>
              </a:lnSpc>
            </a:pPr>
            <a:r>
              <a:rPr lang="en-US" sz="6000" dirty="0">
                <a:solidFill>
                  <a:srgbClr val="227C9D"/>
                </a:solidFill>
                <a:latin typeface="Kollektif Bold"/>
              </a:rPr>
              <a:t>OVERVIEW</a:t>
            </a:r>
          </a:p>
        </p:txBody>
      </p:sp>
      <p:sp>
        <p:nvSpPr>
          <p:cNvPr id="4" name="TextBox 4"/>
          <p:cNvSpPr txBox="1"/>
          <p:nvPr/>
        </p:nvSpPr>
        <p:spPr>
          <a:xfrm>
            <a:off x="815069" y="2941205"/>
            <a:ext cx="8365324" cy="1351588"/>
          </a:xfrm>
          <a:prstGeom prst="rect">
            <a:avLst/>
          </a:prstGeom>
        </p:spPr>
        <p:txBody>
          <a:bodyPr lIns="0" tIns="0" rIns="0" bIns="0" rtlCol="0" anchor="t">
            <a:spAutoFit/>
          </a:bodyPr>
          <a:lstStyle/>
          <a:p>
            <a:pPr algn="l">
              <a:lnSpc>
                <a:spcPts val="3520"/>
              </a:lnSpc>
            </a:pPr>
            <a:r>
              <a:rPr lang="en-US" sz="3200" dirty="0">
                <a:solidFill>
                  <a:srgbClr val="545454"/>
                </a:solidFill>
                <a:latin typeface="DM Sans"/>
              </a:rPr>
              <a:t>F</a:t>
            </a:r>
            <a:r>
              <a:rPr lang="en-US" sz="3200" dirty="0" smtClean="0">
                <a:solidFill>
                  <a:srgbClr val="545454"/>
                </a:solidFill>
                <a:latin typeface="DM Sans"/>
              </a:rPr>
              <a:t>ollowing </a:t>
            </a:r>
            <a:r>
              <a:rPr lang="en-US" sz="3200" dirty="0">
                <a:solidFill>
                  <a:srgbClr val="545454"/>
                </a:solidFill>
                <a:latin typeface="DM Sans"/>
              </a:rPr>
              <a:t>data was collected from the period </a:t>
            </a:r>
            <a:r>
              <a:rPr lang="en-US" sz="3200" dirty="0" smtClean="0">
                <a:solidFill>
                  <a:srgbClr val="545454"/>
                </a:solidFill>
                <a:latin typeface="DM Sans"/>
              </a:rPr>
              <a:t>May,2024 </a:t>
            </a:r>
            <a:r>
              <a:rPr lang="en-US" sz="3200" dirty="0">
                <a:solidFill>
                  <a:srgbClr val="545454"/>
                </a:solidFill>
                <a:latin typeface="DM Sans"/>
              </a:rPr>
              <a:t>to </a:t>
            </a:r>
            <a:r>
              <a:rPr lang="en-US" sz="3200" dirty="0" smtClean="0">
                <a:solidFill>
                  <a:srgbClr val="545454"/>
                </a:solidFill>
                <a:latin typeface="DM Sans"/>
              </a:rPr>
              <a:t>July, </a:t>
            </a:r>
            <a:r>
              <a:rPr lang="en-US" sz="3200" dirty="0">
                <a:solidFill>
                  <a:srgbClr val="545454"/>
                </a:solidFill>
                <a:latin typeface="DM Sans"/>
              </a:rPr>
              <a:t>2024</a:t>
            </a:r>
          </a:p>
          <a:p>
            <a:pPr algn="l">
              <a:lnSpc>
                <a:spcPts val="3520"/>
              </a:lnSpc>
            </a:pPr>
            <a:endParaRPr lang="en-US" sz="3200" dirty="0">
              <a:solidFill>
                <a:srgbClr val="545454"/>
              </a:solidFill>
              <a:latin typeface="DM Sans"/>
            </a:endParaRPr>
          </a:p>
        </p:txBody>
      </p:sp>
      <p:grpSp>
        <p:nvGrpSpPr>
          <p:cNvPr id="8" name="Group 8"/>
          <p:cNvGrpSpPr/>
          <p:nvPr/>
        </p:nvGrpSpPr>
        <p:grpSpPr>
          <a:xfrm>
            <a:off x="622804" y="6275822"/>
            <a:ext cx="5703231" cy="2561528"/>
            <a:chOff x="0" y="0"/>
            <a:chExt cx="2342659" cy="857492"/>
          </a:xfrm>
        </p:grpSpPr>
        <p:sp>
          <p:nvSpPr>
            <p:cNvPr id="9" name="Freeform 9"/>
            <p:cNvSpPr/>
            <p:nvPr/>
          </p:nvSpPr>
          <p:spPr>
            <a:xfrm>
              <a:off x="0" y="0"/>
              <a:ext cx="2342659" cy="857492"/>
            </a:xfrm>
            <a:custGeom>
              <a:avLst/>
              <a:gdLst/>
              <a:ahLst/>
              <a:cxnLst/>
              <a:rect l="l" t="t" r="r" b="b"/>
              <a:pathLst>
                <a:path w="2342659" h="857492">
                  <a:moveTo>
                    <a:pt x="16594" y="0"/>
                  </a:moveTo>
                  <a:lnTo>
                    <a:pt x="2326064" y="0"/>
                  </a:lnTo>
                  <a:cubicBezTo>
                    <a:pt x="2335229" y="0"/>
                    <a:pt x="2342659" y="7430"/>
                    <a:pt x="2342659" y="16594"/>
                  </a:cubicBezTo>
                  <a:lnTo>
                    <a:pt x="2342659" y="840898"/>
                  </a:lnTo>
                  <a:cubicBezTo>
                    <a:pt x="2342659" y="845299"/>
                    <a:pt x="2340910" y="849520"/>
                    <a:pt x="2337798" y="852632"/>
                  </a:cubicBezTo>
                  <a:cubicBezTo>
                    <a:pt x="2334686" y="855744"/>
                    <a:pt x="2330465" y="857492"/>
                    <a:pt x="2326064" y="857492"/>
                  </a:cubicBezTo>
                  <a:lnTo>
                    <a:pt x="16594" y="857492"/>
                  </a:lnTo>
                  <a:cubicBezTo>
                    <a:pt x="7430" y="857492"/>
                    <a:pt x="0" y="850063"/>
                    <a:pt x="0" y="840898"/>
                  </a:cubicBezTo>
                  <a:lnTo>
                    <a:pt x="0" y="16594"/>
                  </a:lnTo>
                  <a:cubicBezTo>
                    <a:pt x="0" y="7430"/>
                    <a:pt x="7430" y="0"/>
                    <a:pt x="16594" y="0"/>
                  </a:cubicBezTo>
                  <a:close/>
                </a:path>
              </a:pathLst>
            </a:custGeom>
            <a:solidFill>
              <a:srgbClr val="8AB7E2"/>
            </a:solidFill>
          </p:spPr>
        </p:sp>
        <p:sp>
          <p:nvSpPr>
            <p:cNvPr id="10" name="TextBox 10"/>
            <p:cNvSpPr txBox="1"/>
            <p:nvPr/>
          </p:nvSpPr>
          <p:spPr>
            <a:xfrm>
              <a:off x="0" y="85725"/>
              <a:ext cx="2342659" cy="771767"/>
            </a:xfrm>
            <a:prstGeom prst="rect">
              <a:avLst/>
            </a:prstGeom>
          </p:spPr>
          <p:txBody>
            <a:bodyPr lIns="50800" tIns="50800" rIns="50800" bIns="50800" rtlCol="0" anchor="ctr"/>
            <a:lstStyle/>
            <a:p>
              <a:pPr algn="ctr">
                <a:lnSpc>
                  <a:spcPts val="1925"/>
                </a:lnSpc>
              </a:pPr>
              <a:endParaRPr/>
            </a:p>
          </p:txBody>
        </p:sp>
      </p:grpSp>
      <p:sp>
        <p:nvSpPr>
          <p:cNvPr id="11" name="TextBox 11"/>
          <p:cNvSpPr txBox="1"/>
          <p:nvPr/>
        </p:nvSpPr>
        <p:spPr>
          <a:xfrm>
            <a:off x="685800" y="6378538"/>
            <a:ext cx="1143000" cy="987450"/>
          </a:xfrm>
          <a:prstGeom prst="rect">
            <a:avLst/>
          </a:prstGeom>
        </p:spPr>
        <p:txBody>
          <a:bodyPr wrap="square" lIns="0" tIns="0" rIns="0" bIns="0" rtlCol="0" anchor="t">
            <a:spAutoFit/>
          </a:bodyPr>
          <a:lstStyle/>
          <a:p>
            <a:pPr algn="l">
              <a:lnSpc>
                <a:spcPts val="7680"/>
              </a:lnSpc>
            </a:pPr>
            <a:r>
              <a:rPr lang="en-US" sz="8000" spc="-656" dirty="0">
                <a:solidFill>
                  <a:srgbClr val="000000"/>
                </a:solidFill>
                <a:latin typeface="DM Sans"/>
              </a:rPr>
              <a:t>01.</a:t>
            </a:r>
          </a:p>
        </p:txBody>
      </p:sp>
      <p:sp>
        <p:nvSpPr>
          <p:cNvPr id="17" name="TextBox 17"/>
          <p:cNvSpPr txBox="1"/>
          <p:nvPr/>
        </p:nvSpPr>
        <p:spPr>
          <a:xfrm>
            <a:off x="1902763" y="6531903"/>
            <a:ext cx="6895414" cy="1859483"/>
          </a:xfrm>
          <a:prstGeom prst="rect">
            <a:avLst/>
          </a:prstGeom>
        </p:spPr>
        <p:txBody>
          <a:bodyPr lIns="0" tIns="0" rIns="0" bIns="0" rtlCol="0" anchor="t">
            <a:spAutoFit/>
          </a:bodyPr>
          <a:lstStyle/>
          <a:p>
            <a:pPr algn="l">
              <a:lnSpc>
                <a:spcPts val="2901"/>
              </a:lnSpc>
            </a:pPr>
            <a:r>
              <a:rPr lang="en-US" sz="2637" dirty="0" smtClean="0">
                <a:solidFill>
                  <a:srgbClr val="000000"/>
                </a:solidFill>
                <a:latin typeface="DM Sans"/>
              </a:rPr>
              <a:t>Sale </a:t>
            </a:r>
            <a:r>
              <a:rPr lang="en-US" sz="2637" dirty="0">
                <a:solidFill>
                  <a:srgbClr val="000000"/>
                </a:solidFill>
                <a:latin typeface="DM Sans"/>
              </a:rPr>
              <a:t>Data</a:t>
            </a:r>
          </a:p>
          <a:p>
            <a:pPr marL="569482" lvl="1" indent="-284741">
              <a:lnSpc>
                <a:spcPts val="2901"/>
              </a:lnSpc>
              <a:buFont typeface="Arial"/>
              <a:buChar char="•"/>
            </a:pPr>
            <a:r>
              <a:rPr lang="en-US" sz="2800" dirty="0"/>
              <a:t>Name of the </a:t>
            </a:r>
            <a:r>
              <a:rPr lang="en-US" sz="2800" dirty="0" smtClean="0"/>
              <a:t>Vegetable</a:t>
            </a:r>
          </a:p>
          <a:p>
            <a:pPr marL="569482" lvl="1" indent="-284741">
              <a:lnSpc>
                <a:spcPts val="2901"/>
              </a:lnSpc>
              <a:buFont typeface="Arial"/>
              <a:buChar char="•"/>
            </a:pPr>
            <a:r>
              <a:rPr lang="en-US" sz="2800" dirty="0" smtClean="0"/>
              <a:t>Unit</a:t>
            </a:r>
          </a:p>
          <a:p>
            <a:pPr marL="569482" lvl="1" indent="-284741">
              <a:lnSpc>
                <a:spcPts val="2901"/>
              </a:lnSpc>
              <a:buFont typeface="Arial"/>
              <a:buChar char="•"/>
            </a:pPr>
            <a:r>
              <a:rPr lang="en-US" sz="2800" dirty="0" smtClean="0"/>
              <a:t>Average </a:t>
            </a:r>
            <a:r>
              <a:rPr lang="en-US" sz="2800" dirty="0"/>
              <a:t>Rate(INR</a:t>
            </a:r>
            <a:r>
              <a:rPr lang="en-US" sz="2800" dirty="0" smtClean="0"/>
              <a:t>)</a:t>
            </a:r>
          </a:p>
          <a:p>
            <a:pPr marL="569482" lvl="1" indent="-284741">
              <a:lnSpc>
                <a:spcPts val="2901"/>
              </a:lnSpc>
              <a:buFont typeface="Arial"/>
              <a:buChar char="•"/>
            </a:pPr>
            <a:r>
              <a:rPr lang="en-US" sz="2800" dirty="0" smtClean="0"/>
              <a:t>Sale </a:t>
            </a:r>
            <a:r>
              <a:rPr lang="en-US" sz="2800" dirty="0"/>
              <a:t>of </a:t>
            </a:r>
            <a:r>
              <a:rPr lang="en-US" sz="2800" dirty="0" smtClean="0"/>
              <a:t>Week1-12</a:t>
            </a:r>
          </a:p>
        </p:txBody>
      </p:sp>
      <p:grpSp>
        <p:nvGrpSpPr>
          <p:cNvPr id="18" name="Group 8"/>
          <p:cNvGrpSpPr/>
          <p:nvPr/>
        </p:nvGrpSpPr>
        <p:grpSpPr>
          <a:xfrm>
            <a:off x="6579105" y="6251577"/>
            <a:ext cx="5765295" cy="2561528"/>
            <a:chOff x="0" y="0"/>
            <a:chExt cx="2342659" cy="857492"/>
          </a:xfrm>
        </p:grpSpPr>
        <p:sp>
          <p:nvSpPr>
            <p:cNvPr id="19" name="Freeform 9"/>
            <p:cNvSpPr/>
            <p:nvPr/>
          </p:nvSpPr>
          <p:spPr>
            <a:xfrm>
              <a:off x="0" y="0"/>
              <a:ext cx="2342659" cy="857492"/>
            </a:xfrm>
            <a:custGeom>
              <a:avLst/>
              <a:gdLst/>
              <a:ahLst/>
              <a:cxnLst/>
              <a:rect l="l" t="t" r="r" b="b"/>
              <a:pathLst>
                <a:path w="2342659" h="857492">
                  <a:moveTo>
                    <a:pt x="16594" y="0"/>
                  </a:moveTo>
                  <a:lnTo>
                    <a:pt x="2326064" y="0"/>
                  </a:lnTo>
                  <a:cubicBezTo>
                    <a:pt x="2335229" y="0"/>
                    <a:pt x="2342659" y="7430"/>
                    <a:pt x="2342659" y="16594"/>
                  </a:cubicBezTo>
                  <a:lnTo>
                    <a:pt x="2342659" y="840898"/>
                  </a:lnTo>
                  <a:cubicBezTo>
                    <a:pt x="2342659" y="845299"/>
                    <a:pt x="2340910" y="849520"/>
                    <a:pt x="2337798" y="852632"/>
                  </a:cubicBezTo>
                  <a:cubicBezTo>
                    <a:pt x="2334686" y="855744"/>
                    <a:pt x="2330465" y="857492"/>
                    <a:pt x="2326064" y="857492"/>
                  </a:cubicBezTo>
                  <a:lnTo>
                    <a:pt x="16594" y="857492"/>
                  </a:lnTo>
                  <a:cubicBezTo>
                    <a:pt x="7430" y="857492"/>
                    <a:pt x="0" y="850063"/>
                    <a:pt x="0" y="840898"/>
                  </a:cubicBezTo>
                  <a:lnTo>
                    <a:pt x="0" y="16594"/>
                  </a:lnTo>
                  <a:cubicBezTo>
                    <a:pt x="0" y="7430"/>
                    <a:pt x="7430" y="0"/>
                    <a:pt x="16594" y="0"/>
                  </a:cubicBezTo>
                  <a:close/>
                </a:path>
              </a:pathLst>
            </a:custGeom>
            <a:solidFill>
              <a:srgbClr val="8AB7E2"/>
            </a:solidFill>
          </p:spPr>
        </p:sp>
        <p:sp>
          <p:nvSpPr>
            <p:cNvPr id="20" name="TextBox 10"/>
            <p:cNvSpPr txBox="1"/>
            <p:nvPr/>
          </p:nvSpPr>
          <p:spPr>
            <a:xfrm>
              <a:off x="0" y="85725"/>
              <a:ext cx="2342659" cy="771767"/>
            </a:xfrm>
            <a:prstGeom prst="rect">
              <a:avLst/>
            </a:prstGeom>
          </p:spPr>
          <p:txBody>
            <a:bodyPr lIns="50800" tIns="50800" rIns="50800" bIns="50800" rtlCol="0" anchor="ctr"/>
            <a:lstStyle/>
            <a:p>
              <a:pPr algn="ctr">
                <a:lnSpc>
                  <a:spcPts val="1925"/>
                </a:lnSpc>
              </a:pPr>
              <a:endParaRPr/>
            </a:p>
          </p:txBody>
        </p:sp>
      </p:grpSp>
      <p:sp>
        <p:nvSpPr>
          <p:cNvPr id="24" name="TextBox 17"/>
          <p:cNvSpPr txBox="1"/>
          <p:nvPr/>
        </p:nvSpPr>
        <p:spPr>
          <a:xfrm>
            <a:off x="8113808" y="6483413"/>
            <a:ext cx="4185631" cy="1859483"/>
          </a:xfrm>
          <a:prstGeom prst="rect">
            <a:avLst/>
          </a:prstGeom>
        </p:spPr>
        <p:txBody>
          <a:bodyPr wrap="square" lIns="0" tIns="0" rIns="0" bIns="0" rtlCol="0" anchor="t">
            <a:spAutoFit/>
          </a:bodyPr>
          <a:lstStyle/>
          <a:p>
            <a:pPr>
              <a:lnSpc>
                <a:spcPts val="2901"/>
              </a:lnSpc>
            </a:pPr>
            <a:r>
              <a:rPr lang="en-US" sz="2637" dirty="0">
                <a:solidFill>
                  <a:srgbClr val="000000"/>
                </a:solidFill>
                <a:latin typeface="DM Sans"/>
              </a:rPr>
              <a:t>Monthly </a:t>
            </a:r>
            <a:r>
              <a:rPr lang="en-US" sz="2637" dirty="0" smtClean="0">
                <a:solidFill>
                  <a:srgbClr val="000000"/>
                </a:solidFill>
                <a:latin typeface="DM Sans"/>
              </a:rPr>
              <a:t>Data</a:t>
            </a:r>
          </a:p>
          <a:p>
            <a:pPr marL="741941" lvl="1" indent="-457200">
              <a:lnSpc>
                <a:spcPts val="2901"/>
              </a:lnSpc>
              <a:buFont typeface="Arial" panose="020B0604020202020204" pitchFamily="34" charset="0"/>
              <a:buChar char="•"/>
            </a:pPr>
            <a:r>
              <a:rPr lang="en-US" sz="2800" dirty="0" smtClean="0"/>
              <a:t>Name </a:t>
            </a:r>
            <a:r>
              <a:rPr lang="en-US" sz="2800" dirty="0"/>
              <a:t>of the </a:t>
            </a:r>
            <a:r>
              <a:rPr lang="en-US" sz="2800" dirty="0" smtClean="0"/>
              <a:t>Vegetable</a:t>
            </a:r>
          </a:p>
          <a:p>
            <a:pPr marL="741941" lvl="1" indent="-457200">
              <a:lnSpc>
                <a:spcPts val="2901"/>
              </a:lnSpc>
              <a:buFont typeface="Arial" panose="020B0604020202020204" pitchFamily="34" charset="0"/>
              <a:buChar char="•"/>
            </a:pPr>
            <a:r>
              <a:rPr lang="en-US" sz="2800" dirty="0"/>
              <a:t>May </a:t>
            </a:r>
            <a:r>
              <a:rPr lang="en-US" sz="2800" dirty="0" smtClean="0"/>
              <a:t>Sales</a:t>
            </a:r>
          </a:p>
          <a:p>
            <a:pPr marL="741941" lvl="1" indent="-457200">
              <a:lnSpc>
                <a:spcPts val="2901"/>
              </a:lnSpc>
              <a:buFont typeface="Arial" panose="020B0604020202020204" pitchFamily="34" charset="0"/>
              <a:buChar char="•"/>
            </a:pPr>
            <a:r>
              <a:rPr lang="en-IN" sz="2800" dirty="0"/>
              <a:t>June </a:t>
            </a:r>
            <a:r>
              <a:rPr lang="en-IN" sz="2800" dirty="0" smtClean="0"/>
              <a:t>Sales</a:t>
            </a:r>
          </a:p>
          <a:p>
            <a:pPr marL="741941" lvl="1" indent="-457200">
              <a:lnSpc>
                <a:spcPts val="2901"/>
              </a:lnSpc>
              <a:buFont typeface="Arial" panose="020B0604020202020204" pitchFamily="34" charset="0"/>
              <a:buChar char="•"/>
            </a:pPr>
            <a:r>
              <a:rPr lang="en-IN" sz="2800" dirty="0" smtClean="0"/>
              <a:t>July Sales</a:t>
            </a:r>
            <a:endParaRPr lang="en-US" sz="2800" dirty="0" smtClean="0"/>
          </a:p>
        </p:txBody>
      </p:sp>
      <p:sp>
        <p:nvSpPr>
          <p:cNvPr id="31" name="TextBox 11"/>
          <p:cNvSpPr txBox="1"/>
          <p:nvPr/>
        </p:nvSpPr>
        <p:spPr>
          <a:xfrm>
            <a:off x="6656725" y="6306406"/>
            <a:ext cx="1372536" cy="987450"/>
          </a:xfrm>
          <a:prstGeom prst="rect">
            <a:avLst/>
          </a:prstGeom>
        </p:spPr>
        <p:txBody>
          <a:bodyPr wrap="square" lIns="0" tIns="0" rIns="0" bIns="0" rtlCol="0" anchor="t">
            <a:spAutoFit/>
          </a:bodyPr>
          <a:lstStyle/>
          <a:p>
            <a:pPr algn="l">
              <a:lnSpc>
                <a:spcPts val="7680"/>
              </a:lnSpc>
            </a:pPr>
            <a:r>
              <a:rPr lang="en-US" sz="8000" spc="-656" dirty="0" smtClean="0">
                <a:solidFill>
                  <a:srgbClr val="000000"/>
                </a:solidFill>
                <a:latin typeface="DM Sans"/>
              </a:rPr>
              <a:t>02.</a:t>
            </a:r>
            <a:endParaRPr lang="en-US" sz="8000" spc="-656" dirty="0">
              <a:solidFill>
                <a:srgbClr val="000000"/>
              </a:solidFill>
              <a:latin typeface="DM Sans"/>
            </a:endParaRPr>
          </a:p>
        </p:txBody>
      </p:sp>
      <p:grpSp>
        <p:nvGrpSpPr>
          <p:cNvPr id="32" name="Group 8"/>
          <p:cNvGrpSpPr/>
          <p:nvPr/>
        </p:nvGrpSpPr>
        <p:grpSpPr>
          <a:xfrm>
            <a:off x="12535393" y="6251577"/>
            <a:ext cx="5638800" cy="2561528"/>
            <a:chOff x="0" y="0"/>
            <a:chExt cx="2342659" cy="857492"/>
          </a:xfrm>
        </p:grpSpPr>
        <p:sp>
          <p:nvSpPr>
            <p:cNvPr id="33" name="Freeform 9"/>
            <p:cNvSpPr/>
            <p:nvPr/>
          </p:nvSpPr>
          <p:spPr>
            <a:xfrm>
              <a:off x="0" y="0"/>
              <a:ext cx="2342659" cy="857492"/>
            </a:xfrm>
            <a:custGeom>
              <a:avLst/>
              <a:gdLst/>
              <a:ahLst/>
              <a:cxnLst/>
              <a:rect l="l" t="t" r="r" b="b"/>
              <a:pathLst>
                <a:path w="2342659" h="857492">
                  <a:moveTo>
                    <a:pt x="16594" y="0"/>
                  </a:moveTo>
                  <a:lnTo>
                    <a:pt x="2326064" y="0"/>
                  </a:lnTo>
                  <a:cubicBezTo>
                    <a:pt x="2335229" y="0"/>
                    <a:pt x="2342659" y="7430"/>
                    <a:pt x="2342659" y="16594"/>
                  </a:cubicBezTo>
                  <a:lnTo>
                    <a:pt x="2342659" y="840898"/>
                  </a:lnTo>
                  <a:cubicBezTo>
                    <a:pt x="2342659" y="845299"/>
                    <a:pt x="2340910" y="849520"/>
                    <a:pt x="2337798" y="852632"/>
                  </a:cubicBezTo>
                  <a:cubicBezTo>
                    <a:pt x="2334686" y="855744"/>
                    <a:pt x="2330465" y="857492"/>
                    <a:pt x="2326064" y="857492"/>
                  </a:cubicBezTo>
                  <a:lnTo>
                    <a:pt x="16594" y="857492"/>
                  </a:lnTo>
                  <a:cubicBezTo>
                    <a:pt x="7430" y="857492"/>
                    <a:pt x="0" y="850063"/>
                    <a:pt x="0" y="840898"/>
                  </a:cubicBezTo>
                  <a:lnTo>
                    <a:pt x="0" y="16594"/>
                  </a:lnTo>
                  <a:cubicBezTo>
                    <a:pt x="0" y="7430"/>
                    <a:pt x="7430" y="0"/>
                    <a:pt x="16594" y="0"/>
                  </a:cubicBezTo>
                  <a:close/>
                </a:path>
              </a:pathLst>
            </a:custGeom>
            <a:solidFill>
              <a:srgbClr val="8AB7E2"/>
            </a:solidFill>
          </p:spPr>
        </p:sp>
        <p:sp>
          <p:nvSpPr>
            <p:cNvPr id="34" name="TextBox 10"/>
            <p:cNvSpPr txBox="1"/>
            <p:nvPr/>
          </p:nvSpPr>
          <p:spPr>
            <a:xfrm>
              <a:off x="0" y="85725"/>
              <a:ext cx="2342659" cy="771767"/>
            </a:xfrm>
            <a:prstGeom prst="rect">
              <a:avLst/>
            </a:prstGeom>
          </p:spPr>
          <p:txBody>
            <a:bodyPr lIns="50800" tIns="50800" rIns="50800" bIns="50800" rtlCol="0" anchor="ctr"/>
            <a:lstStyle/>
            <a:p>
              <a:pPr algn="ctr">
                <a:lnSpc>
                  <a:spcPts val="1925"/>
                </a:lnSpc>
              </a:pPr>
              <a:endParaRPr/>
            </a:p>
          </p:txBody>
        </p:sp>
      </p:grpSp>
      <p:sp>
        <p:nvSpPr>
          <p:cNvPr id="35" name="TextBox 11"/>
          <p:cNvSpPr txBox="1"/>
          <p:nvPr/>
        </p:nvSpPr>
        <p:spPr>
          <a:xfrm>
            <a:off x="12597470" y="6375074"/>
            <a:ext cx="1372536" cy="1033681"/>
          </a:xfrm>
          <a:prstGeom prst="rect">
            <a:avLst/>
          </a:prstGeom>
        </p:spPr>
        <p:txBody>
          <a:bodyPr wrap="square" lIns="0" tIns="0" rIns="0" bIns="0" rtlCol="0" anchor="t">
            <a:spAutoFit/>
          </a:bodyPr>
          <a:lstStyle/>
          <a:p>
            <a:pPr algn="l">
              <a:lnSpc>
                <a:spcPts val="7680"/>
              </a:lnSpc>
            </a:pPr>
            <a:r>
              <a:rPr lang="en-US" sz="8000" spc="-656" dirty="0" smtClean="0">
                <a:solidFill>
                  <a:srgbClr val="000000"/>
                </a:solidFill>
                <a:latin typeface="DM Sans"/>
              </a:rPr>
              <a:t>03.</a:t>
            </a:r>
            <a:endParaRPr lang="en-US" sz="8000" spc="-656" dirty="0">
              <a:solidFill>
                <a:srgbClr val="000000"/>
              </a:solidFill>
              <a:latin typeface="DM Sans"/>
            </a:endParaRPr>
          </a:p>
        </p:txBody>
      </p:sp>
      <p:sp>
        <p:nvSpPr>
          <p:cNvPr id="36" name="TextBox 17"/>
          <p:cNvSpPr txBox="1"/>
          <p:nvPr/>
        </p:nvSpPr>
        <p:spPr>
          <a:xfrm>
            <a:off x="13988562" y="6531902"/>
            <a:ext cx="4185631" cy="2603277"/>
          </a:xfrm>
          <a:prstGeom prst="rect">
            <a:avLst/>
          </a:prstGeom>
        </p:spPr>
        <p:txBody>
          <a:bodyPr wrap="square" lIns="0" tIns="0" rIns="0" bIns="0" rtlCol="0" anchor="t">
            <a:spAutoFit/>
          </a:bodyPr>
          <a:lstStyle/>
          <a:p>
            <a:pPr>
              <a:lnSpc>
                <a:spcPts val="2901"/>
              </a:lnSpc>
            </a:pPr>
            <a:r>
              <a:rPr lang="en-US" sz="2637" dirty="0">
                <a:solidFill>
                  <a:srgbClr val="000000"/>
                </a:solidFill>
                <a:latin typeface="DM Sans"/>
              </a:rPr>
              <a:t>Purchase </a:t>
            </a:r>
            <a:r>
              <a:rPr lang="en-US" sz="2637" dirty="0" smtClean="0">
                <a:solidFill>
                  <a:srgbClr val="000000"/>
                </a:solidFill>
                <a:latin typeface="DM Sans"/>
              </a:rPr>
              <a:t>Data</a:t>
            </a:r>
            <a:endParaRPr lang="en-US" sz="2800" dirty="0" smtClean="0"/>
          </a:p>
          <a:p>
            <a:pPr marL="741941" lvl="1" indent="-457200">
              <a:lnSpc>
                <a:spcPts val="2901"/>
              </a:lnSpc>
              <a:buFont typeface="Arial" panose="020B0604020202020204" pitchFamily="34" charset="0"/>
              <a:buChar char="•"/>
            </a:pPr>
            <a:r>
              <a:rPr lang="en-US" sz="2800" dirty="0"/>
              <a:t>Name of the </a:t>
            </a:r>
            <a:r>
              <a:rPr lang="en-US" sz="2800" dirty="0" smtClean="0"/>
              <a:t>Vegetable</a:t>
            </a:r>
          </a:p>
          <a:p>
            <a:pPr marL="741941" lvl="1" indent="-457200">
              <a:lnSpc>
                <a:spcPts val="2901"/>
              </a:lnSpc>
              <a:buFont typeface="Arial" panose="020B0604020202020204" pitchFamily="34" charset="0"/>
              <a:buChar char="•"/>
            </a:pPr>
            <a:r>
              <a:rPr lang="en-US" sz="2800" dirty="0" smtClean="0"/>
              <a:t>Unit</a:t>
            </a:r>
            <a:endParaRPr lang="en-IN" sz="2800" dirty="0" smtClean="0"/>
          </a:p>
          <a:p>
            <a:pPr marL="741941" lvl="1" indent="-457200">
              <a:lnSpc>
                <a:spcPts val="2901"/>
              </a:lnSpc>
              <a:buFont typeface="Arial" panose="020B0604020202020204" pitchFamily="34" charset="0"/>
              <a:buChar char="•"/>
            </a:pPr>
            <a:r>
              <a:rPr lang="en-US" sz="2800" dirty="0" smtClean="0"/>
              <a:t>Average Selling Price</a:t>
            </a:r>
          </a:p>
          <a:p>
            <a:pPr marL="741941" lvl="1" indent="-457200">
              <a:lnSpc>
                <a:spcPts val="2901"/>
              </a:lnSpc>
              <a:buFont typeface="Arial" panose="020B0604020202020204" pitchFamily="34" charset="0"/>
              <a:buChar char="•"/>
            </a:pPr>
            <a:r>
              <a:rPr lang="en-US" sz="2800" dirty="0" smtClean="0"/>
              <a:t>Total Sale</a:t>
            </a:r>
          </a:p>
          <a:p>
            <a:pPr marL="741941" lvl="1" indent="-457200">
              <a:lnSpc>
                <a:spcPts val="2901"/>
              </a:lnSpc>
              <a:buFont typeface="Arial" panose="020B0604020202020204" pitchFamily="34" charset="0"/>
              <a:buChar char="•"/>
            </a:pPr>
            <a:r>
              <a:rPr lang="en-IN" sz="2800" dirty="0" err="1"/>
              <a:t>Avg</a:t>
            </a:r>
            <a:r>
              <a:rPr lang="en-IN" sz="2800" dirty="0"/>
              <a:t> Purchase Price(</a:t>
            </a:r>
            <a:r>
              <a:rPr lang="en-IN" sz="2800" dirty="0" err="1"/>
              <a:t>Rs</a:t>
            </a:r>
            <a:r>
              <a:rPr lang="en-IN" sz="2800" dirty="0" smtClean="0"/>
              <a:t>)</a:t>
            </a:r>
          </a:p>
          <a:p>
            <a:pPr marL="741941" lvl="1" indent="-457200">
              <a:lnSpc>
                <a:spcPts val="2901"/>
              </a:lnSpc>
              <a:buFont typeface="Arial" panose="020B0604020202020204" pitchFamily="34" charset="0"/>
              <a:buChar char="•"/>
            </a:pPr>
            <a:endParaRPr lang="en-US" sz="2800" dirty="0" smtClean="0"/>
          </a:p>
        </p:txBody>
      </p:sp>
      <p:sp>
        <p:nvSpPr>
          <p:cNvPr id="14" name="Slide Number Placeholder 13"/>
          <p:cNvSpPr>
            <a:spLocks noGrp="1"/>
          </p:cNvSpPr>
          <p:nvPr>
            <p:ph type="sldNum" sz="quarter" idx="12"/>
          </p:nvPr>
        </p:nvSpPr>
        <p:spPr/>
        <p:txBody>
          <a:bodyPr/>
          <a:lstStyle/>
          <a:p>
            <a:fld id="{B6F15528-21DE-4FAA-801E-634DDDAF4B2B}" type="slidenum">
              <a:rPr lang="en-US" smtClean="0"/>
              <a:pPr/>
              <a:t>4</a:t>
            </a:fld>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3"/>
            <a:stretch>
              <a:fillRect l="-71867" t="-3631" r="-74156" b="-2747"/>
            </a:stretch>
          </a:blipFill>
        </p:spPr>
      </p:sp>
      <p:sp>
        <p:nvSpPr>
          <p:cNvPr id="6" name="TextBox 6"/>
          <p:cNvSpPr txBox="1"/>
          <p:nvPr/>
        </p:nvSpPr>
        <p:spPr>
          <a:xfrm>
            <a:off x="1028700" y="523875"/>
            <a:ext cx="12044053" cy="769441"/>
          </a:xfrm>
          <a:prstGeom prst="rect">
            <a:avLst/>
          </a:prstGeom>
        </p:spPr>
        <p:txBody>
          <a:bodyPr lIns="0" tIns="0" rIns="0" bIns="0" rtlCol="0" anchor="t">
            <a:spAutoFit/>
          </a:bodyPr>
          <a:lstStyle/>
          <a:p>
            <a:pPr algn="l">
              <a:lnSpc>
                <a:spcPts val="6000"/>
              </a:lnSpc>
            </a:pPr>
            <a:r>
              <a:rPr lang="en-US" sz="6000" dirty="0" smtClean="0">
                <a:solidFill>
                  <a:srgbClr val="227C9D"/>
                </a:solidFill>
                <a:latin typeface="Kollektif Bold"/>
              </a:rPr>
              <a:t>METHODOLOGY</a:t>
            </a:r>
            <a:endParaRPr lang="en-US" sz="6000" dirty="0">
              <a:solidFill>
                <a:srgbClr val="227C9D"/>
              </a:solidFill>
              <a:latin typeface="Kollektif Bold"/>
            </a:endParaRPr>
          </a:p>
        </p:txBody>
      </p:sp>
      <p:sp>
        <p:nvSpPr>
          <p:cNvPr id="10" name="Slide Number Placeholder 9"/>
          <p:cNvSpPr>
            <a:spLocks noGrp="1"/>
          </p:cNvSpPr>
          <p:nvPr>
            <p:ph type="sldNum" sz="quarter" idx="12"/>
          </p:nvPr>
        </p:nvSpPr>
        <p:spPr/>
        <p:txBody>
          <a:bodyPr/>
          <a:lstStyle/>
          <a:p>
            <a:pPr algn="ctr"/>
            <a:fld id="{B6F15528-21DE-4FAA-801E-634DDDAF4B2B}" type="slidenum">
              <a:rPr lang="en-US" sz="7200" b="1" smtClean="0">
                <a:solidFill>
                  <a:schemeClr val="accent1">
                    <a:lumMod val="75000"/>
                  </a:schemeClr>
                </a:solidFill>
              </a:rPr>
              <a:pPr algn="ctr"/>
              <a:t>5</a:t>
            </a:fld>
            <a:endParaRPr lang="en-US" sz="7200" b="1" dirty="0">
              <a:solidFill>
                <a:schemeClr val="accent1">
                  <a:lumMod val="75000"/>
                </a:schemeClr>
              </a:solidFill>
            </a:endParaRPr>
          </a:p>
        </p:txBody>
      </p:sp>
      <p:sp>
        <p:nvSpPr>
          <p:cNvPr id="11" name="TextBox 10"/>
          <p:cNvSpPr txBox="1"/>
          <p:nvPr/>
        </p:nvSpPr>
        <p:spPr>
          <a:xfrm>
            <a:off x="762000" y="1485900"/>
            <a:ext cx="17068800" cy="747897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3200" b="1" dirty="0"/>
              <a:t>Data </a:t>
            </a:r>
            <a:r>
              <a:rPr lang="en-US" sz="3200" b="1" dirty="0" err="1"/>
              <a:t>Collection:</a:t>
            </a:r>
            <a:r>
              <a:rPr lang="en-US" sz="3200" dirty="0" err="1"/>
              <a:t>Sales</a:t>
            </a:r>
            <a:r>
              <a:rPr lang="en-US" sz="3200" dirty="0"/>
              <a:t> and revenue data were systematically collected </a:t>
            </a:r>
            <a:r>
              <a:rPr lang="en-US" sz="3200" dirty="0" smtClean="0"/>
              <a:t>for </a:t>
            </a:r>
            <a:r>
              <a:rPr lang="en-US" sz="3200" dirty="0"/>
              <a:t>each vegetable over a 12-week </a:t>
            </a:r>
            <a:r>
              <a:rPr lang="en-US" sz="3200" dirty="0" smtClean="0"/>
              <a:t>period.</a:t>
            </a:r>
          </a:p>
          <a:p>
            <a:pPr marL="285750" indent="-285750">
              <a:lnSpc>
                <a:spcPct val="150000"/>
              </a:lnSpc>
              <a:buFont typeface="Arial" panose="020B0604020202020204" pitchFamily="34" charset="0"/>
              <a:buChar char="•"/>
            </a:pPr>
            <a:r>
              <a:rPr lang="en-US" sz="3200" b="1" dirty="0" smtClean="0"/>
              <a:t>Descriptive </a:t>
            </a:r>
            <a:r>
              <a:rPr lang="en-US" sz="3200" b="1" dirty="0" err="1"/>
              <a:t>Analysis</a:t>
            </a:r>
            <a:r>
              <a:rPr lang="en-US" sz="3200" dirty="0" err="1"/>
              <a:t>:Key</a:t>
            </a:r>
            <a:r>
              <a:rPr lang="en-US" sz="3200" dirty="0"/>
              <a:t> statistics were computed, </a:t>
            </a:r>
            <a:r>
              <a:rPr lang="en-US" sz="3200" dirty="0" err="1" smtClean="0"/>
              <a:t>including:Total</a:t>
            </a:r>
            <a:r>
              <a:rPr lang="en-US" sz="3200" dirty="0" smtClean="0"/>
              <a:t> </a:t>
            </a:r>
            <a:r>
              <a:rPr lang="en-US" sz="3200" dirty="0" err="1" smtClean="0"/>
              <a:t>sales,Maximum</a:t>
            </a:r>
            <a:r>
              <a:rPr lang="en-US" sz="3200" dirty="0" smtClean="0"/>
              <a:t> </a:t>
            </a:r>
            <a:r>
              <a:rPr lang="en-US" sz="3200" dirty="0"/>
              <a:t>and minimum weekly </a:t>
            </a:r>
            <a:r>
              <a:rPr lang="en-US" sz="3200" dirty="0" err="1" smtClean="0"/>
              <a:t>sales,Total</a:t>
            </a:r>
            <a:r>
              <a:rPr lang="en-US" sz="3200" dirty="0" smtClean="0"/>
              <a:t> </a:t>
            </a:r>
            <a:r>
              <a:rPr lang="en-US" sz="3200" dirty="0" err="1" smtClean="0"/>
              <a:t>revenue,Total</a:t>
            </a:r>
            <a:r>
              <a:rPr lang="en-US" sz="3200" dirty="0" smtClean="0"/>
              <a:t> </a:t>
            </a:r>
            <a:r>
              <a:rPr lang="en-US" sz="3200" dirty="0" err="1" smtClean="0"/>
              <a:t>Profit,Wastage</a:t>
            </a:r>
            <a:r>
              <a:rPr lang="en-US" sz="3200" dirty="0" smtClean="0"/>
              <a:t> percentage.</a:t>
            </a:r>
          </a:p>
          <a:p>
            <a:pPr marL="285750" indent="-285750">
              <a:lnSpc>
                <a:spcPct val="150000"/>
              </a:lnSpc>
              <a:buFont typeface="Arial" panose="020B0604020202020204" pitchFamily="34" charset="0"/>
              <a:buChar char="•"/>
            </a:pPr>
            <a:r>
              <a:rPr lang="en-US" sz="3200" b="1" dirty="0" smtClean="0"/>
              <a:t>Pareto </a:t>
            </a:r>
            <a:r>
              <a:rPr lang="en-US" sz="3200" b="1" dirty="0" err="1"/>
              <a:t>Analysis</a:t>
            </a:r>
            <a:r>
              <a:rPr lang="en-US" sz="3200" dirty="0" err="1"/>
              <a:t>:Conducted</a:t>
            </a:r>
            <a:r>
              <a:rPr lang="en-US" sz="3200" dirty="0"/>
              <a:t> to identify the vegetables contributing most significantly to total sales and revenue, highlighting the top-performing </a:t>
            </a:r>
            <a:r>
              <a:rPr lang="en-US" sz="3200" dirty="0" smtClean="0"/>
              <a:t>items (Revenue </a:t>
            </a:r>
            <a:r>
              <a:rPr lang="en-US" sz="3200" dirty="0" err="1"/>
              <a:t>pareto,Sales</a:t>
            </a:r>
            <a:r>
              <a:rPr lang="en-US" sz="3200" dirty="0"/>
              <a:t> </a:t>
            </a:r>
            <a:r>
              <a:rPr lang="en-US" sz="3200" dirty="0" smtClean="0"/>
              <a:t>Pareto).</a:t>
            </a:r>
          </a:p>
          <a:p>
            <a:pPr marL="285750" indent="-285750">
              <a:lnSpc>
                <a:spcPct val="150000"/>
              </a:lnSpc>
              <a:buFont typeface="Arial" panose="020B0604020202020204" pitchFamily="34" charset="0"/>
              <a:buChar char="•"/>
            </a:pPr>
            <a:r>
              <a:rPr lang="en-US" sz="3200" b="1" dirty="0" smtClean="0"/>
              <a:t>Wastage </a:t>
            </a:r>
            <a:r>
              <a:rPr lang="en-US" sz="3200" b="1" dirty="0" err="1"/>
              <a:t>Calculation</a:t>
            </a:r>
            <a:r>
              <a:rPr lang="en-US" sz="3200" dirty="0" err="1"/>
              <a:t>:Analyzed</a:t>
            </a:r>
            <a:r>
              <a:rPr lang="en-US" sz="3200" dirty="0"/>
              <a:t> vegetables with an average shelf life of 7 days or less to </a:t>
            </a:r>
            <a:r>
              <a:rPr lang="en-US" sz="3200" dirty="0" err="1"/>
              <a:t>determine:Percentage</a:t>
            </a:r>
            <a:r>
              <a:rPr lang="en-US" sz="3200" dirty="0"/>
              <a:t> of </a:t>
            </a:r>
            <a:r>
              <a:rPr lang="en-US" sz="3200" dirty="0" err="1"/>
              <a:t>wastageImpact</a:t>
            </a:r>
            <a:r>
              <a:rPr lang="en-US" sz="3200" dirty="0"/>
              <a:t> of wastage on </a:t>
            </a:r>
            <a:r>
              <a:rPr lang="en-US" sz="3200" dirty="0" smtClean="0"/>
              <a:t>profit</a:t>
            </a:r>
          </a:p>
          <a:p>
            <a:pPr marL="285750" indent="-285750">
              <a:lnSpc>
                <a:spcPct val="150000"/>
              </a:lnSpc>
              <a:buFont typeface="Arial" panose="020B0604020202020204" pitchFamily="34" charset="0"/>
              <a:buChar char="•"/>
            </a:pPr>
            <a:r>
              <a:rPr lang="en-US" sz="3200" b="1" dirty="0" smtClean="0"/>
              <a:t>Customer </a:t>
            </a:r>
            <a:r>
              <a:rPr lang="en-US" sz="3200" b="1" dirty="0" err="1"/>
              <a:t>Survey</a:t>
            </a:r>
            <a:r>
              <a:rPr lang="en-US" sz="3200" dirty="0" err="1"/>
              <a:t>:Surveyed</a:t>
            </a:r>
            <a:r>
              <a:rPr lang="en-US" sz="3200" dirty="0"/>
              <a:t> customers to assess their preferences between offline and online shopping channels.</a:t>
            </a:r>
            <a:endParaRPr lang="en-US" sz="3200" dirty="0" smtClean="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38100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sp>
      <p:sp>
        <p:nvSpPr>
          <p:cNvPr id="6" name="TextBox 6"/>
          <p:cNvSpPr txBox="1"/>
          <p:nvPr/>
        </p:nvSpPr>
        <p:spPr>
          <a:xfrm>
            <a:off x="1028700" y="676275"/>
            <a:ext cx="12044053" cy="769441"/>
          </a:xfrm>
          <a:prstGeom prst="rect">
            <a:avLst/>
          </a:prstGeom>
        </p:spPr>
        <p:txBody>
          <a:bodyPr lIns="0" tIns="0" rIns="0" bIns="0" rtlCol="0" anchor="t">
            <a:spAutoFit/>
          </a:bodyPr>
          <a:lstStyle/>
          <a:p>
            <a:pPr algn="l">
              <a:lnSpc>
                <a:spcPts val="6000"/>
              </a:lnSpc>
            </a:pPr>
            <a:r>
              <a:rPr lang="en-US" sz="6000" dirty="0" smtClean="0">
                <a:solidFill>
                  <a:srgbClr val="227C9D"/>
                </a:solidFill>
                <a:latin typeface="Kollektif Bold"/>
              </a:rPr>
              <a:t>Results &amp; Findings</a:t>
            </a:r>
            <a:endParaRPr lang="en-US" sz="6000" dirty="0">
              <a:solidFill>
                <a:srgbClr val="227C9D"/>
              </a:solidFill>
              <a:latin typeface="Kollektif Bold"/>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pPr/>
              <a:t>6</a:t>
            </a:fld>
            <a:endParaRPr lang="en-US"/>
          </a:p>
        </p:txBody>
      </p:sp>
      <p:sp>
        <p:nvSpPr>
          <p:cNvPr id="11" name="TextBox 10"/>
          <p:cNvSpPr txBox="1"/>
          <p:nvPr/>
        </p:nvSpPr>
        <p:spPr>
          <a:xfrm>
            <a:off x="609600" y="1958218"/>
            <a:ext cx="8915400" cy="1569660"/>
          </a:xfrm>
          <a:prstGeom prst="rect">
            <a:avLst/>
          </a:prstGeom>
          <a:noFill/>
        </p:spPr>
        <p:txBody>
          <a:bodyPr wrap="square" rtlCol="0">
            <a:spAutoFit/>
          </a:bodyPr>
          <a:lstStyle/>
          <a:p>
            <a:pPr marL="285750" indent="-285750">
              <a:buFont typeface="Arial" panose="020B0604020202020204" pitchFamily="34" charset="0"/>
              <a:buChar char="•"/>
            </a:pPr>
            <a:r>
              <a:rPr lang="en-US" sz="3200" b="1" dirty="0"/>
              <a:t>T</a:t>
            </a:r>
            <a:r>
              <a:rPr lang="en-US" sz="3200" b="1" dirty="0" smtClean="0"/>
              <a:t>op </a:t>
            </a:r>
            <a:r>
              <a:rPr lang="en-US" sz="3200" b="1" dirty="0"/>
              <a:t>five Performers (Revenue): </a:t>
            </a:r>
            <a:r>
              <a:rPr lang="en-US" sz="3200" dirty="0"/>
              <a:t>Green chili, Sweet Corn, and Potato-</a:t>
            </a:r>
            <a:r>
              <a:rPr lang="en-US" sz="3200" dirty="0" err="1"/>
              <a:t>Chandramukhi</a:t>
            </a:r>
            <a:r>
              <a:rPr lang="en-US" sz="3200" dirty="0"/>
              <a:t> </a:t>
            </a:r>
            <a:r>
              <a:rPr lang="en-US" sz="3200" dirty="0" smtClean="0"/>
              <a:t>are </a:t>
            </a:r>
            <a:r>
              <a:rPr lang="en-US" sz="3200" dirty="0"/>
              <a:t>the top three vegetables in terms of revenue generation. </a:t>
            </a:r>
            <a:endParaRPr lang="en-IN" sz="3200" dirty="0"/>
          </a:p>
        </p:txBody>
      </p:sp>
      <p:graphicFrame>
        <p:nvGraphicFramePr>
          <p:cNvPr id="12" name="Chart 11"/>
          <p:cNvGraphicFramePr>
            <a:graphicFrameLocks/>
          </p:cNvGraphicFramePr>
          <p:nvPr>
            <p:extLst>
              <p:ext uri="{D42A27DB-BD31-4B8C-83A1-F6EECF244321}">
                <p14:modId xmlns:p14="http://schemas.microsoft.com/office/powerpoint/2010/main" val="1496327321"/>
              </p:ext>
            </p:extLst>
          </p:nvPr>
        </p:nvGraphicFramePr>
        <p:xfrm>
          <a:off x="838200" y="3619500"/>
          <a:ext cx="8305800" cy="4267200"/>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p:cNvSpPr txBox="1"/>
          <p:nvPr/>
        </p:nvSpPr>
        <p:spPr>
          <a:xfrm>
            <a:off x="9753599" y="1897940"/>
            <a:ext cx="8571931" cy="1569660"/>
          </a:xfrm>
          <a:prstGeom prst="rect">
            <a:avLst/>
          </a:prstGeom>
          <a:noFill/>
        </p:spPr>
        <p:txBody>
          <a:bodyPr wrap="square" rtlCol="0">
            <a:spAutoFit/>
          </a:bodyPr>
          <a:lstStyle/>
          <a:p>
            <a:pPr marL="285750" indent="-285750">
              <a:buFont typeface="Arial" panose="020B0604020202020204" pitchFamily="34" charset="0"/>
              <a:buChar char="•"/>
            </a:pPr>
            <a:r>
              <a:rPr lang="en-US" sz="3200" b="1" dirty="0"/>
              <a:t>T</a:t>
            </a:r>
            <a:r>
              <a:rPr lang="en-US" sz="3200" b="1" dirty="0" smtClean="0"/>
              <a:t>op </a:t>
            </a:r>
            <a:r>
              <a:rPr lang="en-US" sz="3200" b="1" dirty="0"/>
              <a:t>five Performers </a:t>
            </a:r>
            <a:r>
              <a:rPr lang="en-US" sz="3200" b="1" dirty="0" smtClean="0"/>
              <a:t>(Sales): </a:t>
            </a:r>
            <a:r>
              <a:rPr lang="en-US" sz="3200" dirty="0"/>
              <a:t>Potato-</a:t>
            </a:r>
            <a:r>
              <a:rPr lang="en-US" sz="3200" dirty="0" err="1"/>
              <a:t>Chandramukhi</a:t>
            </a:r>
            <a:r>
              <a:rPr lang="en-US" sz="3200" dirty="0"/>
              <a:t> and Lime have the highest sales, indicating their popularity</a:t>
            </a:r>
            <a:r>
              <a:rPr lang="en-US" sz="3200" dirty="0" smtClean="0"/>
              <a:t>. </a:t>
            </a:r>
            <a:endParaRPr lang="en-IN" sz="3200" dirty="0"/>
          </a:p>
        </p:txBody>
      </p:sp>
      <p:graphicFrame>
        <p:nvGraphicFramePr>
          <p:cNvPr id="14" name="Chart 13"/>
          <p:cNvGraphicFramePr>
            <a:graphicFrameLocks/>
          </p:cNvGraphicFramePr>
          <p:nvPr>
            <p:extLst>
              <p:ext uri="{D42A27DB-BD31-4B8C-83A1-F6EECF244321}">
                <p14:modId xmlns:p14="http://schemas.microsoft.com/office/powerpoint/2010/main" val="4095406723"/>
              </p:ext>
            </p:extLst>
          </p:nvPr>
        </p:nvGraphicFramePr>
        <p:xfrm>
          <a:off x="9906000" y="3527878"/>
          <a:ext cx="8229600" cy="4435022"/>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sp>
      <p:sp>
        <p:nvSpPr>
          <p:cNvPr id="6" name="TextBox 6"/>
          <p:cNvSpPr txBox="1"/>
          <p:nvPr/>
        </p:nvSpPr>
        <p:spPr>
          <a:xfrm>
            <a:off x="1028700" y="676275"/>
            <a:ext cx="13769598" cy="769441"/>
          </a:xfrm>
          <a:prstGeom prst="rect">
            <a:avLst/>
          </a:prstGeom>
        </p:spPr>
        <p:txBody>
          <a:bodyPr lIns="0" tIns="0" rIns="0" bIns="0" rtlCol="0" anchor="t">
            <a:spAutoFit/>
          </a:bodyPr>
          <a:lstStyle/>
          <a:p>
            <a:pPr>
              <a:lnSpc>
                <a:spcPts val="6000"/>
              </a:lnSpc>
            </a:pPr>
            <a:r>
              <a:rPr lang="en-US" sz="6000" dirty="0">
                <a:solidFill>
                  <a:srgbClr val="227C9D"/>
                </a:solidFill>
                <a:latin typeface="Kollektif Bold"/>
              </a:rPr>
              <a:t>Results &amp; Findings</a:t>
            </a:r>
            <a:endParaRPr lang="en-US" sz="6000" dirty="0">
              <a:solidFill>
                <a:srgbClr val="227C9D"/>
              </a:solidFill>
              <a:latin typeface="Kollektif Bold"/>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pPr/>
              <a:t>7</a:t>
            </a:fld>
            <a:endParaRPr lang="en-US"/>
          </a:p>
        </p:txBody>
      </p:sp>
      <p:sp>
        <p:nvSpPr>
          <p:cNvPr id="10" name="TextBox 9"/>
          <p:cNvSpPr txBox="1"/>
          <p:nvPr/>
        </p:nvSpPr>
        <p:spPr>
          <a:xfrm>
            <a:off x="752663" y="1829603"/>
            <a:ext cx="16925737" cy="584775"/>
          </a:xfrm>
          <a:prstGeom prst="rect">
            <a:avLst/>
          </a:prstGeom>
          <a:noFill/>
        </p:spPr>
        <p:txBody>
          <a:bodyPr wrap="square" rtlCol="0">
            <a:spAutoFit/>
          </a:bodyPr>
          <a:lstStyle/>
          <a:p>
            <a:pPr marL="285750" indent="-285750">
              <a:buFont typeface="Arial" panose="020B0604020202020204" pitchFamily="34" charset="0"/>
              <a:buChar char="•"/>
            </a:pPr>
            <a:r>
              <a:rPr lang="en-US" sz="3200" b="1" dirty="0"/>
              <a:t>Shelf Life Data and Wastage Findings </a:t>
            </a:r>
            <a:r>
              <a:rPr lang="en-US" sz="3200" b="1" dirty="0" smtClean="0"/>
              <a:t>: </a:t>
            </a:r>
            <a:r>
              <a:rPr lang="en-US" sz="3200" dirty="0"/>
              <a:t>Beans with most wastage contributes lowest to the profits.</a:t>
            </a:r>
            <a:endParaRPr lang="en-IN" sz="3200" b="1" dirty="0"/>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95800" y="3275319"/>
            <a:ext cx="9131960" cy="5038323"/>
          </a:xfrm>
          <a:prstGeom prst="rect">
            <a:avLst/>
          </a:prstGeom>
          <a:ln w="12700">
            <a:solidFill>
              <a:schemeClr val="tx1"/>
            </a:solid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sp>
      <p:sp>
        <p:nvSpPr>
          <p:cNvPr id="2" name="Slide Number Placeholder 1"/>
          <p:cNvSpPr>
            <a:spLocks noGrp="1"/>
          </p:cNvSpPr>
          <p:nvPr>
            <p:ph type="sldNum" sz="quarter" idx="12"/>
          </p:nvPr>
        </p:nvSpPr>
        <p:spPr>
          <a:xfrm>
            <a:off x="15468600" y="9563100"/>
            <a:ext cx="2133600" cy="212725"/>
          </a:xfrm>
        </p:spPr>
        <p:txBody>
          <a:bodyPr/>
          <a:lstStyle/>
          <a:p>
            <a:fld id="{B6F15528-21DE-4FAA-801E-634DDDAF4B2B}" type="slidenum">
              <a:rPr lang="en-US" smtClean="0"/>
              <a:pPr/>
              <a:t>8</a:t>
            </a:fld>
            <a:endParaRPr lang="en-US" dirty="0"/>
          </a:p>
        </p:txBody>
      </p:sp>
      <p:sp>
        <p:nvSpPr>
          <p:cNvPr id="7" name="TextBox 6"/>
          <p:cNvSpPr txBox="1"/>
          <p:nvPr/>
        </p:nvSpPr>
        <p:spPr>
          <a:xfrm>
            <a:off x="1028700" y="676275"/>
            <a:ext cx="13769598" cy="769441"/>
          </a:xfrm>
          <a:prstGeom prst="rect">
            <a:avLst/>
          </a:prstGeom>
        </p:spPr>
        <p:txBody>
          <a:bodyPr lIns="0" tIns="0" rIns="0" bIns="0" rtlCol="0" anchor="t">
            <a:spAutoFit/>
          </a:bodyPr>
          <a:lstStyle/>
          <a:p>
            <a:pPr>
              <a:lnSpc>
                <a:spcPts val="6000"/>
              </a:lnSpc>
            </a:pPr>
            <a:r>
              <a:rPr lang="en-US" sz="6000" dirty="0">
                <a:solidFill>
                  <a:srgbClr val="227C9D"/>
                </a:solidFill>
                <a:latin typeface="Kollektif Bold"/>
              </a:rPr>
              <a:t>Results &amp; Findings</a:t>
            </a:r>
            <a:endParaRPr lang="en-US" sz="6000" dirty="0">
              <a:solidFill>
                <a:srgbClr val="227C9D"/>
              </a:solidFill>
              <a:latin typeface="Kollektif Bold"/>
            </a:endParaRPr>
          </a:p>
        </p:txBody>
      </p:sp>
      <p:sp>
        <p:nvSpPr>
          <p:cNvPr id="8" name="TextBox 7"/>
          <p:cNvSpPr txBox="1"/>
          <p:nvPr/>
        </p:nvSpPr>
        <p:spPr>
          <a:xfrm>
            <a:off x="752663" y="1829603"/>
            <a:ext cx="8391337" cy="1569660"/>
          </a:xfrm>
          <a:prstGeom prst="rect">
            <a:avLst/>
          </a:prstGeom>
          <a:noFill/>
        </p:spPr>
        <p:txBody>
          <a:bodyPr wrap="square" rtlCol="0">
            <a:spAutoFit/>
          </a:bodyPr>
          <a:lstStyle/>
          <a:p>
            <a:pPr marL="285750" indent="-285750">
              <a:buFont typeface="Arial" panose="020B0604020202020204" pitchFamily="34" charset="0"/>
              <a:buChar char="•"/>
            </a:pPr>
            <a:r>
              <a:rPr lang="en-US" sz="3200" b="1" dirty="0" smtClean="0"/>
              <a:t>Customer Preferences: </a:t>
            </a:r>
            <a:r>
              <a:rPr lang="en-US" sz="3200" dirty="0" smtClean="0"/>
              <a:t>Offline mode was more </a:t>
            </a:r>
            <a:r>
              <a:rPr lang="en-US" sz="3200" dirty="0" err="1" smtClean="0"/>
              <a:t>trusted,but</a:t>
            </a:r>
            <a:r>
              <a:rPr lang="en-US" sz="3200" dirty="0" smtClean="0"/>
              <a:t> online also made up 42.9% of the total responses collected via the survey form.</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2663" y="4021791"/>
            <a:ext cx="8391337" cy="4433774"/>
          </a:xfrm>
          <a:prstGeom prst="rect">
            <a:avLst/>
          </a:prstGeom>
        </p:spPr>
      </p:pic>
      <p:sp>
        <p:nvSpPr>
          <p:cNvPr id="11" name="TextBox 10"/>
          <p:cNvSpPr txBox="1"/>
          <p:nvPr/>
        </p:nvSpPr>
        <p:spPr>
          <a:xfrm>
            <a:off x="6324600" y="7849969"/>
            <a:ext cx="2002536" cy="646331"/>
          </a:xfrm>
          <a:prstGeom prst="rect">
            <a:avLst/>
          </a:prstGeom>
          <a:noFill/>
        </p:spPr>
        <p:txBody>
          <a:bodyPr wrap="none" rtlCol="0">
            <a:spAutoFit/>
          </a:bodyPr>
          <a:lstStyle/>
          <a:p>
            <a:r>
              <a:rPr lang="en-US" b="1" dirty="0"/>
              <a:t>Total Responses:14</a:t>
            </a:r>
            <a:endParaRPr lang="en-IN" b="1" dirty="0"/>
          </a:p>
          <a:p>
            <a:endParaRPr lang="en-IN" dirty="0"/>
          </a:p>
        </p:txBody>
      </p:sp>
      <p:sp>
        <p:nvSpPr>
          <p:cNvPr id="12" name="TextBox 11"/>
          <p:cNvSpPr txBox="1"/>
          <p:nvPr/>
        </p:nvSpPr>
        <p:spPr>
          <a:xfrm>
            <a:off x="9506683" y="1716495"/>
            <a:ext cx="8391337" cy="1077218"/>
          </a:xfrm>
          <a:prstGeom prst="rect">
            <a:avLst/>
          </a:prstGeom>
          <a:noFill/>
        </p:spPr>
        <p:txBody>
          <a:bodyPr wrap="square" rtlCol="0">
            <a:spAutoFit/>
          </a:bodyPr>
          <a:lstStyle/>
          <a:p>
            <a:pPr marL="285750" indent="-285750">
              <a:buFont typeface="Arial" panose="020B0604020202020204" pitchFamily="34" charset="0"/>
              <a:buChar char="•"/>
            </a:pPr>
            <a:r>
              <a:rPr lang="en-US" sz="3200" b="1" dirty="0" smtClean="0"/>
              <a:t>Reason for their preference: </a:t>
            </a:r>
            <a:r>
              <a:rPr lang="en-US" sz="3200" dirty="0" smtClean="0"/>
              <a:t>Online was preferred mostly for convenience, and variety.</a:t>
            </a:r>
          </a:p>
        </p:txBody>
      </p:sp>
      <p:pic>
        <p:nvPicPr>
          <p:cNvPr id="13" name="Picture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30932" y="3981056"/>
            <a:ext cx="7923668" cy="4515244"/>
          </a:xfrm>
          <a:prstGeom prst="rect">
            <a:avLst/>
          </a:prstGeom>
        </p:spPr>
      </p:pic>
    </p:spTree>
    <p:extLst>
      <p:ext uri="{BB962C8B-B14F-4D97-AF65-F5344CB8AC3E}">
        <p14:creationId xmlns:p14="http://schemas.microsoft.com/office/powerpoint/2010/main" val="3585592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10287000" y="0"/>
                </a:moveTo>
                <a:lnTo>
                  <a:pt x="10287000" y="18288000"/>
                </a:lnTo>
                <a:lnTo>
                  <a:pt x="0" y="18288000"/>
                </a:lnTo>
                <a:lnTo>
                  <a:pt x="0" y="0"/>
                </a:lnTo>
                <a:lnTo>
                  <a:pt x="10287000" y="0"/>
                </a:lnTo>
                <a:close/>
              </a:path>
            </a:pathLst>
          </a:custGeom>
          <a:blipFill>
            <a:blip r:embed="rId2"/>
            <a:stretch>
              <a:fillRect l="-71867" t="-3631" r="-74156" b="-2747"/>
            </a:stretch>
          </a:blipFill>
        </p:spPr>
      </p:sp>
      <p:sp>
        <p:nvSpPr>
          <p:cNvPr id="3" name="TextBox 3"/>
          <p:cNvSpPr txBox="1"/>
          <p:nvPr/>
        </p:nvSpPr>
        <p:spPr>
          <a:xfrm>
            <a:off x="1028700" y="676275"/>
            <a:ext cx="13769598" cy="769441"/>
          </a:xfrm>
          <a:prstGeom prst="rect">
            <a:avLst/>
          </a:prstGeom>
        </p:spPr>
        <p:txBody>
          <a:bodyPr lIns="0" tIns="0" rIns="0" bIns="0" rtlCol="0" anchor="t">
            <a:spAutoFit/>
          </a:bodyPr>
          <a:lstStyle/>
          <a:p>
            <a:pPr algn="l">
              <a:lnSpc>
                <a:spcPts val="6000"/>
              </a:lnSpc>
            </a:pPr>
            <a:r>
              <a:rPr lang="en-US" sz="6000" dirty="0" smtClean="0">
                <a:solidFill>
                  <a:srgbClr val="227C9D"/>
                </a:solidFill>
                <a:latin typeface="Kollektif Bold"/>
              </a:rPr>
              <a:t>RECOMMENDATIONS</a:t>
            </a:r>
            <a:endParaRPr lang="en-US" sz="6000" dirty="0">
              <a:solidFill>
                <a:srgbClr val="227C9D"/>
              </a:solidFill>
              <a:latin typeface="Kollektif Bold"/>
            </a:endParaRPr>
          </a:p>
        </p:txBody>
      </p:sp>
      <p:sp>
        <p:nvSpPr>
          <p:cNvPr id="4" name="TextBox 4"/>
          <p:cNvSpPr txBox="1"/>
          <p:nvPr/>
        </p:nvSpPr>
        <p:spPr>
          <a:xfrm>
            <a:off x="1028700" y="1504950"/>
            <a:ext cx="16723427" cy="7848302"/>
          </a:xfrm>
          <a:prstGeom prst="rect">
            <a:avLst/>
          </a:prstGeom>
        </p:spPr>
        <p:txBody>
          <a:bodyPr lIns="0" tIns="0" rIns="0" bIns="0" rtlCol="0" anchor="t">
            <a:spAutoFit/>
          </a:bodyPr>
          <a:lstStyle/>
          <a:p>
            <a:pPr marL="285750" indent="-285750">
              <a:lnSpc>
                <a:spcPct val="150000"/>
              </a:lnSpc>
              <a:buFont typeface="Arial" panose="020B0604020202020204" pitchFamily="34" charset="0"/>
              <a:buChar char="•"/>
            </a:pPr>
            <a:r>
              <a:rPr lang="en-US" sz="2000" b="1" dirty="0"/>
              <a:t>Prioritize Inventory Management for High-Revenue Vegetables</a:t>
            </a:r>
            <a:r>
              <a:rPr lang="en-US" sz="2000" dirty="0"/>
              <a:t>: Focus on maintaining optimal stock levels of Green Chili, Sweet Corn, and Potato-</a:t>
            </a:r>
            <a:r>
              <a:rPr lang="en-US" sz="2000" dirty="0" err="1"/>
              <a:t>Chandramukhi</a:t>
            </a:r>
            <a:r>
              <a:rPr lang="en-US" sz="2000" dirty="0"/>
              <a:t>. This strategy will help prevent </a:t>
            </a:r>
            <a:r>
              <a:rPr lang="en-US" sz="2000" dirty="0" err="1"/>
              <a:t>stockouts</a:t>
            </a:r>
            <a:r>
              <a:rPr lang="en-US" sz="2000" dirty="0"/>
              <a:t>, maximize revenue potential, and ensure that customer demand is consistently </a:t>
            </a:r>
            <a:r>
              <a:rPr lang="en-US" sz="2000" dirty="0" smtClean="0"/>
              <a:t>met.</a:t>
            </a:r>
          </a:p>
          <a:p>
            <a:pPr marL="285750" indent="-285750">
              <a:lnSpc>
                <a:spcPct val="150000"/>
              </a:lnSpc>
              <a:buFont typeface="Arial" panose="020B0604020202020204" pitchFamily="34" charset="0"/>
              <a:buChar char="•"/>
            </a:pPr>
            <a:r>
              <a:rPr lang="en-US" sz="2000" b="1" dirty="0" smtClean="0"/>
              <a:t>Revenue </a:t>
            </a:r>
            <a:r>
              <a:rPr lang="en-US" sz="2000" b="1" dirty="0"/>
              <a:t>Enhancement</a:t>
            </a:r>
            <a:r>
              <a:rPr lang="en-US" sz="2000" dirty="0"/>
              <a:t>: For vegetables with high sales volumes, such as Potato-</a:t>
            </a:r>
            <a:r>
              <a:rPr lang="en-US" sz="2000" dirty="0" err="1"/>
              <a:t>Jyoti</a:t>
            </a:r>
            <a:r>
              <a:rPr lang="en-US" sz="2000" dirty="0"/>
              <a:t> and Lime, review and adjust pricing strategies to increase revenue per unit. </a:t>
            </a:r>
            <a:endParaRPr lang="en-US" sz="2000" dirty="0" smtClean="0"/>
          </a:p>
          <a:p>
            <a:pPr marL="285750" indent="-285750">
              <a:lnSpc>
                <a:spcPct val="150000"/>
              </a:lnSpc>
              <a:buFont typeface="Arial" panose="020B0604020202020204" pitchFamily="34" charset="0"/>
              <a:buChar char="•"/>
            </a:pPr>
            <a:r>
              <a:rPr lang="en-US" sz="2000" b="1" dirty="0"/>
              <a:t>Expand Market Presence for High-Demand, Low-Wastage Vegetables</a:t>
            </a:r>
            <a:r>
              <a:rPr lang="en-US" sz="2000" dirty="0"/>
              <a:t>: For Green Chili and Sweet Corn, which show strong demand and minimal wastage, focus on broadening their market reach. Increase distribution channels, boost product visibility, and explore new market segments to </a:t>
            </a:r>
            <a:r>
              <a:rPr lang="en-US" sz="2000" dirty="0" smtClean="0"/>
              <a:t>promote their </a:t>
            </a:r>
            <a:r>
              <a:rPr lang="en-US" sz="2000" dirty="0"/>
              <a:t>profitability and drive growth</a:t>
            </a:r>
            <a:r>
              <a:rPr lang="en-US" sz="2000" dirty="0" smtClean="0"/>
              <a:t>.</a:t>
            </a:r>
          </a:p>
          <a:p>
            <a:pPr marL="285750" indent="-285750">
              <a:lnSpc>
                <a:spcPct val="150000"/>
              </a:lnSpc>
              <a:buFont typeface="Arial" panose="020B0604020202020204" pitchFamily="34" charset="0"/>
              <a:buChar char="•"/>
            </a:pPr>
            <a:r>
              <a:rPr lang="en-US" sz="2000" b="1" dirty="0"/>
              <a:t>Wastage Reduction through Strategic Promotions </a:t>
            </a:r>
            <a:r>
              <a:rPr lang="en-US" sz="2000" dirty="0" smtClean="0"/>
              <a:t>: </a:t>
            </a:r>
            <a:r>
              <a:rPr lang="en-US" sz="2000" dirty="0"/>
              <a:t>Implement targeted promotional campaigns </a:t>
            </a:r>
            <a:r>
              <a:rPr lang="en-US" sz="2000" dirty="0" smtClean="0"/>
              <a:t>to </a:t>
            </a:r>
            <a:r>
              <a:rPr lang="en-US" sz="2000" dirty="0"/>
              <a:t>better manage high-wastage items. By aligning promotions with inventory levels and adjusting prices based on demand, </a:t>
            </a:r>
            <a:r>
              <a:rPr lang="en-US" sz="2000" dirty="0" smtClean="0"/>
              <a:t>business can </a:t>
            </a:r>
            <a:r>
              <a:rPr lang="en-US" sz="2000" dirty="0"/>
              <a:t>reduce waste, minimize losses, and enhance overall </a:t>
            </a:r>
            <a:r>
              <a:rPr lang="en-US" sz="2000" dirty="0" smtClean="0"/>
              <a:t>profitability.</a:t>
            </a:r>
          </a:p>
          <a:p>
            <a:pPr marL="285750" indent="-285750">
              <a:lnSpc>
                <a:spcPct val="150000"/>
              </a:lnSpc>
              <a:buFont typeface="Arial" panose="020B0604020202020204" pitchFamily="34" charset="0"/>
              <a:buChar char="•"/>
            </a:pPr>
            <a:r>
              <a:rPr lang="en-US" sz="2000" b="1" dirty="0" smtClean="0"/>
              <a:t>Introduce </a:t>
            </a:r>
            <a:r>
              <a:rPr lang="en-US" sz="2000" b="1" dirty="0"/>
              <a:t>Premium Cut-Vegetable Options</a:t>
            </a:r>
            <a:r>
              <a:rPr lang="en-US" sz="2000" dirty="0"/>
              <a:t>: Offer higher-priced cut vegetable options in offline stores to attract customers who value convenience and quality. This can enhance customer satisfaction and increase sales and revenue</a:t>
            </a:r>
            <a:r>
              <a:rPr lang="en-US" sz="2000" dirty="0" smtClean="0"/>
              <a:t>.</a:t>
            </a:r>
          </a:p>
          <a:p>
            <a:pPr marL="285750" indent="-285750">
              <a:lnSpc>
                <a:spcPct val="150000"/>
              </a:lnSpc>
              <a:buFont typeface="Arial" panose="020B0604020202020204" pitchFamily="34" charset="0"/>
              <a:buChar char="•"/>
            </a:pPr>
            <a:r>
              <a:rPr lang="en-US" sz="2000" b="1" dirty="0" smtClean="0"/>
              <a:t>Expand </a:t>
            </a:r>
            <a:r>
              <a:rPr lang="en-US" sz="2000" b="1" dirty="0"/>
              <a:t>Home Delivery Services</a:t>
            </a:r>
            <a:r>
              <a:rPr lang="en-US" sz="2000" dirty="0"/>
              <a:t>: Develop or enhance home delivery services to nearby residential complexes. Catering to customers who prefer fresh produce delivered to their doorstep can drive sales growth and meet increasing demand for convenience</a:t>
            </a:r>
            <a:r>
              <a:rPr lang="en-US" sz="2000" dirty="0" smtClean="0"/>
              <a:t>.</a:t>
            </a:r>
          </a:p>
          <a:p>
            <a:pPr marL="285750" indent="-285750">
              <a:lnSpc>
                <a:spcPct val="150000"/>
              </a:lnSpc>
              <a:buFont typeface="Arial" panose="020B0604020202020204" pitchFamily="34" charset="0"/>
              <a:buChar char="•"/>
            </a:pPr>
            <a:endParaRPr lang="en-US" sz="2000" dirty="0" smtClean="0"/>
          </a:p>
          <a:p>
            <a:pPr>
              <a:lnSpc>
                <a:spcPct val="150000"/>
              </a:lnSpc>
            </a:pPr>
            <a:r>
              <a:rPr lang="en-US" sz="2000" dirty="0"/>
              <a:t>By strategically managing inventory, optimizing pricing, and expanding market presence, you can effectively enhance revenue and reduce wastage. Emphasizing convenience through premium cut-vegetable options and expanded home delivery services will further drive growth and customer satisfaction. Implementing these recommendations will position your business for sustained success and increased profitability.</a:t>
            </a:r>
            <a:endParaRPr sz="2000"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9</a:t>
            </a:fld>
            <a:endParaRPr lang="en-US"/>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592</TotalTime>
  <Words>697</Words>
  <Application>Microsoft Office PowerPoint</Application>
  <PresentationFormat>Custom</PresentationFormat>
  <Paragraphs>75</Paragraphs>
  <Slides>10</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DM Sans Medium</vt:lpstr>
      <vt:lpstr>Arial</vt:lpstr>
      <vt:lpstr>Calibri</vt:lpstr>
      <vt:lpstr>DM Sans Italics</vt:lpstr>
      <vt:lpstr>DM Sans</vt:lpstr>
      <vt:lpstr>Kollektif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BDM Project Viva</dc:title>
  <dc:creator>VIJAY GINODIA</dc:creator>
  <cp:lastModifiedBy>VIJAY GINODIA</cp:lastModifiedBy>
  <cp:revision>30</cp:revision>
  <dcterms:created xsi:type="dcterms:W3CDTF">2006-08-16T00:00:00Z</dcterms:created>
  <dcterms:modified xsi:type="dcterms:W3CDTF">2024-08-27T12:59:16Z</dcterms:modified>
  <dc:identifier>DAGFlBx3AZk</dc:identifier>
</cp:coreProperties>
</file>

<file path=docProps/thumbnail.jpeg>
</file>